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3"/>
  </p:notesMasterIdLst>
  <p:handoutMasterIdLst>
    <p:handoutMasterId r:id="rId44"/>
  </p:handoutMasterIdLst>
  <p:sldIdLst>
    <p:sldId id="347" r:id="rId6"/>
    <p:sldId id="339" r:id="rId7"/>
    <p:sldId id="968" r:id="rId8"/>
    <p:sldId id="969" r:id="rId9"/>
    <p:sldId id="970" r:id="rId10"/>
    <p:sldId id="937" r:id="rId11"/>
    <p:sldId id="973" r:id="rId12"/>
    <p:sldId id="971" r:id="rId13"/>
    <p:sldId id="972" r:id="rId14"/>
    <p:sldId id="974" r:id="rId15"/>
    <p:sldId id="975" r:id="rId16"/>
    <p:sldId id="976" r:id="rId17"/>
    <p:sldId id="977" r:id="rId18"/>
    <p:sldId id="986" r:id="rId19"/>
    <p:sldId id="978" r:id="rId20"/>
    <p:sldId id="967" r:id="rId21"/>
    <p:sldId id="979" r:id="rId22"/>
    <p:sldId id="980" r:id="rId23"/>
    <p:sldId id="981" r:id="rId24"/>
    <p:sldId id="982" r:id="rId25"/>
    <p:sldId id="983" r:id="rId26"/>
    <p:sldId id="984" r:id="rId27"/>
    <p:sldId id="985" r:id="rId28"/>
    <p:sldId id="987" r:id="rId29"/>
    <p:sldId id="993" r:id="rId30"/>
    <p:sldId id="989" r:id="rId31"/>
    <p:sldId id="994" r:id="rId32"/>
    <p:sldId id="988" r:id="rId33"/>
    <p:sldId id="990" r:id="rId34"/>
    <p:sldId id="991" r:id="rId35"/>
    <p:sldId id="996" r:id="rId36"/>
    <p:sldId id="997" r:id="rId37"/>
    <p:sldId id="998" r:id="rId38"/>
    <p:sldId id="992" r:id="rId39"/>
    <p:sldId id="995" r:id="rId40"/>
    <p:sldId id="1000"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24" autoAdjust="0"/>
  </p:normalViewPr>
  <p:slideViewPr>
    <p:cSldViewPr snapToGrid="0" showGuides="1">
      <p:cViewPr>
        <p:scale>
          <a:sx n="150" d="100"/>
          <a:sy n="150" d="100"/>
        </p:scale>
        <p:origin x="632" y="308"/>
      </p:cViewPr>
      <p:guideLst>
        <p:guide pos="3840"/>
        <p:guide orient="horz" pos="2160"/>
      </p:guideLst>
    </p:cSldViewPr>
  </p:slideViewPr>
  <p:outlineViewPr>
    <p:cViewPr>
      <p:scale>
        <a:sx n="33" d="100"/>
        <a:sy n="33" d="100"/>
      </p:scale>
      <p:origin x="0" y="-1557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1" d="100"/>
          <a:sy n="121" d="100"/>
        </p:scale>
        <p:origin x="418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7/11/2023</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7/11/2023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39700" y="768350"/>
            <a:ext cx="6821488" cy="3836988"/>
          </a:xfrm>
          <a:noFill/>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Notizen </a:t>
            </a:r>
            <a:fld id="{AD141568-5488-4AC9-B82D-9F5CE1225E2A}" type="slidenum">
              <a:rPr lang="de-DE" smtClean="0">
                <a:latin typeface="Arial" pitchFamily="34" charset="0"/>
              </a:rPr>
              <a:pPr/>
              <a:t>21</a:t>
            </a:fld>
            <a:endParaRPr lang="de-DE" dirty="0">
              <a:latin typeface="Arial" pitchFamily="34" charset="0"/>
            </a:endParaRPr>
          </a:p>
        </p:txBody>
      </p:sp>
    </p:spTree>
    <p:extLst>
      <p:ext uri="{BB962C8B-B14F-4D97-AF65-F5344CB8AC3E}">
        <p14:creationId xmlns:p14="http://schemas.microsoft.com/office/powerpoint/2010/main" val="1973708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0.emf"/><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Gradient 90° 48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298325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Gradient 90° 40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97361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icture Gradient 90° 36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Subline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708893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ure Gradient Green 48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58991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icture Gradient Green 40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80196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ure Gradient Green 36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741647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cture Gradient Blue 48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356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ure Gradient Blue 40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622225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icture Gradient Blue 36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689486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399" y="1414463"/>
            <a:ext cx="11370437"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dex / Agenda">
    <p:spTree>
      <p:nvGrpSpPr>
        <p:cNvPr id="1" name=""/>
        <p:cNvGrpSpPr/>
        <p:nvPr/>
      </p:nvGrpSpPr>
      <p:grpSpPr>
        <a:xfrm>
          <a:off x="0" y="0"/>
          <a:ext cx="0" cy="0"/>
          <a:chOff x="0" y="0"/>
          <a:chExt cx="0" cy="0"/>
        </a:xfrm>
      </p:grpSpPr>
      <p:pic>
        <p:nvPicPr>
          <p:cNvPr id="8" name="Cognisphere" descr="A picture containing chart&#10;&#10;Description automatically generated">
            <a:extLst>
              <a:ext uri="{FF2B5EF4-FFF2-40B4-BE49-F238E27FC236}">
                <a16:creationId xmlns:a16="http://schemas.microsoft.com/office/drawing/2014/main" id="{FEC69F24-2876-47B9-A4B6-0ADE800ECDDB}"/>
              </a:ext>
            </a:extLst>
          </p:cNvPr>
          <p:cNvPicPr>
            <a:picLocks noChangeAspect="1"/>
          </p:cNvPicPr>
          <p:nvPr userDrawn="1"/>
        </p:nvPicPr>
        <p:blipFill rotWithShape="1">
          <a:blip r:embed="rId2" cstate="print">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a:xfrm>
            <a:off x="410400" y="478800"/>
            <a:ext cx="5904675" cy="576000"/>
          </a:xfrm>
        </p:spPr>
        <p:txBody>
          <a:bodyPr/>
          <a:lstStyle/>
          <a:p>
            <a:r>
              <a:rPr lang="en-US"/>
              <a:t>Click to edit Master title style</a:t>
            </a:r>
            <a:endParaRPr lang="en-US" dirty="0"/>
          </a:p>
        </p:txBody>
      </p:sp>
      <p:sp>
        <p:nvSpPr>
          <p:cNvPr id="4" name="Copy">
            <a:extLst>
              <a:ext uri="{FF2B5EF4-FFF2-40B4-BE49-F238E27FC236}">
                <a16:creationId xmlns:a16="http://schemas.microsoft.com/office/drawing/2014/main" id="{0E701EC8-7FC1-42BE-915D-048C74A40E0C}"/>
              </a:ext>
            </a:extLst>
          </p:cNvPr>
          <p:cNvSpPr>
            <a:spLocks noGrp="1"/>
          </p:cNvSpPr>
          <p:nvPr>
            <p:ph type="body" sz="quarter" idx="12"/>
          </p:nvPr>
        </p:nvSpPr>
        <p:spPr>
          <a:xfrm>
            <a:off x="411163" y="1414463"/>
            <a:ext cx="5903912" cy="4751387"/>
          </a:xfrm>
        </p:spPr>
        <p:txBody>
          <a:bodyPr/>
          <a:lstStyle>
            <a:lvl1pPr>
              <a:spcAft>
                <a:spcPts val="900"/>
              </a:spcAft>
              <a:tabLst>
                <a:tab pos="5902325" algn="r"/>
              </a:tabLst>
              <a:defRPr/>
            </a:lvl1pPr>
            <a:lvl2pPr>
              <a:spcAft>
                <a:spcPts val="900"/>
              </a:spcAft>
              <a:tabLst>
                <a:tab pos="5902325" algn="r"/>
              </a:tabLst>
              <a:defRPr/>
            </a:lvl2pPr>
            <a:lvl3pPr marL="180000">
              <a:spcAft>
                <a:spcPts val="900"/>
              </a:spcAft>
              <a:tabLst>
                <a:tab pos="5902325" algn="r"/>
              </a:tabLst>
              <a:defRPr b="1"/>
            </a:lvl3pPr>
            <a:lvl4pPr marL="360000">
              <a:spcAft>
                <a:spcPts val="900"/>
              </a:spcAft>
              <a:tabLst>
                <a:tab pos="5902325" algn="r"/>
              </a:tabLst>
              <a:defRPr/>
            </a:lvl4pPr>
            <a:lvl5pPr marL="360000">
              <a:spcAft>
                <a:spcPts val="900"/>
              </a:spcAft>
              <a:tabLst>
                <a:tab pos="5902325" algn="r"/>
              </a:tabLst>
              <a:defRPr b="1"/>
            </a:lvl5pPr>
            <a:lvl6pPr marL="180000">
              <a:spcAft>
                <a:spcPts val="600"/>
              </a:spcAft>
              <a:tabLst>
                <a:tab pos="5902325" algn="r"/>
              </a:tabLst>
              <a:defRPr sz="1600"/>
            </a:lvl6pPr>
            <a:lvl7pPr marL="180000">
              <a:spcAft>
                <a:spcPts val="600"/>
              </a:spcAft>
              <a:tabLst>
                <a:tab pos="5902325" algn="r"/>
              </a:tabLst>
              <a:defRPr sz="1600" b="1"/>
            </a:lvl7pPr>
            <a:lvl8pPr marL="360000">
              <a:spcAft>
                <a:spcPts val="600"/>
              </a:spcAft>
              <a:tabLst>
                <a:tab pos="5902325" algn="r"/>
              </a:tabLst>
              <a:defRPr sz="1600"/>
            </a:lvl8pPr>
            <a:lvl9pPr marL="360000">
              <a:spcAft>
                <a:spcPts val="600"/>
              </a:spcAft>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ee Content without log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6862674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object (large)" type="obj">
  <p:cSld name="1_One object (lar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216241056"/>
              </p:ext>
            </p:extLst>
          </p:nvPr>
        </p:nvGraphicFramePr>
        <p:xfrm>
          <a:off x="1589" y="1593"/>
          <a:ext cx="1586" cy="1587"/>
        </p:xfrm>
        <a:graphic>
          <a:graphicData uri="http://schemas.openxmlformats.org/presentationml/2006/ole">
            <mc:AlternateContent xmlns:mc="http://schemas.openxmlformats.org/markup-compatibility/2006">
              <mc:Choice xmlns:v="urn:schemas-microsoft-com:vml" Requires="v">
                <p:oleObj name="think-cell Folie" r:id="rId6" imgW="216" imgH="216" progId="">
                  <p:embed/>
                </p:oleObj>
              </mc:Choice>
              <mc:Fallback>
                <p:oleObj name="think-cell Folie" r:id="rId6" imgW="216" imgH="216" progId="">
                  <p:embed/>
                  <p:pic>
                    <p:nvPicPr>
                      <p:cNvPr id="4" name="Objek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93"/>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cdtTitle 1 Id2"/>
          <p:cNvSpPr>
            <a:spLocks noGrp="1"/>
          </p:cNvSpPr>
          <p:nvPr>
            <p:ph type="title"/>
            <p:custDataLst>
              <p:tags r:id="rId3"/>
            </p:custDataLst>
          </p:nvPr>
        </p:nvSpPr>
        <p:spPr>
          <a:xfrm>
            <a:off x="0" y="5"/>
            <a:ext cx="12192000" cy="1268413"/>
          </a:xfrm>
        </p:spPr>
        <p:txBody>
          <a:bodyPr/>
          <a:lstStyle/>
          <a:p>
            <a:r>
              <a:rPr lang="de-DE" dirty="0"/>
              <a:t>Titelmasterformat durch Klicken bearbeiten</a:t>
            </a:r>
            <a:endParaRPr lang="en-US" dirty="0"/>
          </a:p>
        </p:txBody>
      </p:sp>
      <p:sp>
        <p:nvSpPr>
          <p:cNvPr id="3" name="cdtContent Placeholder 2 Id3"/>
          <p:cNvSpPr>
            <a:spLocks noGrp="1"/>
          </p:cNvSpPr>
          <p:nvPr>
            <p:ph idx="1"/>
            <p:custDataLst>
              <p:tags r:id="rId4"/>
            </p:custDataLst>
          </p:nvPr>
        </p:nvSpPr>
        <p:spPr>
          <a:xfrm>
            <a:off x="626738" y="1412874"/>
            <a:ext cx="8204690" cy="4752976"/>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371693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b" anchorCtr="0">
            <a:noAutofit/>
          </a:bodyPr>
          <a:lstStyle/>
          <a:p>
            <a:r>
              <a:rPr lang="en-US"/>
              <a:t>Click to edit Master title style</a:t>
            </a:r>
            <a:endParaRPr lang="en-US" dirty="0"/>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48" r:id="rId19"/>
    <p:sldLayoutId id="2147483749" r:id="rId20"/>
    <p:sldLayoutId id="2147483750" r:id="rId21"/>
    <p:sldLayoutId id="2147483745" r:id="rId22"/>
    <p:sldLayoutId id="2147483746" r:id="rId23"/>
    <p:sldLayoutId id="2147483747" r:id="rId24"/>
    <p:sldLayoutId id="2147483736" r:id="rId25"/>
    <p:sldLayoutId id="2147483737" r:id="rId26"/>
    <p:sldLayoutId id="2147483738" r:id="rId27"/>
    <p:sldLayoutId id="2147483739" r:id="rId28"/>
    <p:sldLayoutId id="2147483740" r:id="rId29"/>
    <p:sldLayoutId id="2147483741" r:id="rId30"/>
    <p:sldLayoutId id="2147483744" r:id="rId31"/>
    <p:sldLayoutId id="2147483708" r:id="rId32"/>
    <p:sldLayoutId id="2147483655" r:id="rId33"/>
    <p:sldLayoutId id="2147483742" r:id="rId34"/>
    <p:sldLayoutId id="2147483677" r:id="rId35"/>
    <p:sldLayoutId id="2147483709" r:id="rId36"/>
    <p:sldLayoutId id="2147483751" r:id="rId37"/>
    <p:sldLayoutId id="2147483691" r:id="rId38"/>
    <p:sldLayoutId id="2147483752" r:id="rId39"/>
    <p:sldLayoutId id="2147483692" r:id="rId40"/>
    <p:sldLayoutId id="2147483650" r:id="rId41"/>
    <p:sldLayoutId id="2147483665" r:id="rId42"/>
    <p:sldLayoutId id="2147483666" r:id="rId43"/>
    <p:sldLayoutId id="2147483697" r:id="rId44"/>
    <p:sldLayoutId id="2147483698" r:id="rId45"/>
    <p:sldLayoutId id="2147483652" r:id="rId46"/>
    <p:sldLayoutId id="2147483680" r:id="rId47"/>
    <p:sldLayoutId id="2147483694" r:id="rId48"/>
    <p:sldLayoutId id="2147483687" r:id="rId49"/>
    <p:sldLayoutId id="2147483681" r:id="rId50"/>
    <p:sldLayoutId id="2147483690" r:id="rId51"/>
    <p:sldLayoutId id="2147483711" r:id="rId52"/>
    <p:sldLayoutId id="2147483682" r:id="rId53"/>
    <p:sldLayoutId id="2147483678" r:id="rId54"/>
    <p:sldLayoutId id="2147483753" r:id="rId55"/>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6DpVnwDhF0o&amp;list=PLmpc3xvYSk4wDCP5zjt2QQXe8-JGHa4Kt&amp;index=28" TargetMode="External"/><Relationship Id="rId2" Type="http://schemas.openxmlformats.org/officeDocument/2006/relationships/hyperlink" Target="https://www.youtube.com/watch?v=aOmfWxbm4mQ&amp;list=PLmpc3xvYSk4wDCP5zjt2QQXe8-JGHa4Kt&amp;index=25" TargetMode="Externa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hyperlink" Target="mailto:vlad.Petrescu@siemens.com" TargetMode="External"/><Relationship Id="rId2" Type="http://schemas.openxmlformats.org/officeDocument/2006/relationships/hyperlink" Target="mailto:firstname.lastname@siemens.com" TargetMode="Externa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descr="A picture containing outdoor, flying, person, plane&#10;&#10;Description automatically generated">
            <a:extLst>
              <a:ext uri="{FF2B5EF4-FFF2-40B4-BE49-F238E27FC236}">
                <a16:creationId xmlns:a16="http://schemas.microsoft.com/office/drawing/2014/main" id="{F770C91E-BF5F-45D9-AC4A-AD9B3324364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3502800"/>
          </a:xfrm>
        </p:spPr>
      </p:pic>
      <p:sp>
        <p:nvSpPr>
          <p:cNvPr id="6" name="Title">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738664"/>
          </a:xfrm>
        </p:spPr>
        <p:txBody>
          <a:bodyPr/>
          <a:lstStyle/>
          <a:p>
            <a:r>
              <a:rPr lang="en-US" dirty="0"/>
              <a:t>C/C++</a:t>
            </a:r>
            <a:endParaRPr lang="en-US" b="0" dirty="0"/>
          </a:p>
        </p:txBody>
      </p:sp>
      <p:sp>
        <p:nvSpPr>
          <p:cNvPr id="2" name="Subtitle">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dirty="0"/>
              <a:t>Statements, Functions, Data types / Structures</a:t>
            </a:r>
          </a:p>
        </p:txBody>
      </p:sp>
      <p:sp>
        <p:nvSpPr>
          <p:cNvPr id="3" name="Footer Placeholder">
            <a:extLst>
              <a:ext uri="{FF2B5EF4-FFF2-40B4-BE49-F238E27FC236}">
                <a16:creationId xmlns:a16="http://schemas.microsoft.com/office/drawing/2014/main" id="{38D101C9-5442-4E35-9BFD-3591529F0F77}"/>
              </a:ext>
            </a:extLst>
          </p:cNvPr>
          <p:cNvSpPr>
            <a:spLocks noGrp="1"/>
          </p:cNvSpPr>
          <p:nvPr>
            <p:ph type="ftr" sz="quarter" idx="13"/>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69549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While and do-while</a:t>
            </a:r>
          </a:p>
        </p:txBody>
      </p:sp>
      <p:sp>
        <p:nvSpPr>
          <p:cNvPr id="3" name="Content Placeholder 2"/>
          <p:cNvSpPr>
            <a:spLocks noGrp="1"/>
          </p:cNvSpPr>
          <p:nvPr>
            <p:ph idx="4294967295"/>
          </p:nvPr>
        </p:nvSpPr>
        <p:spPr>
          <a:xfrm>
            <a:off x="6927850" y="1449388"/>
            <a:ext cx="5264150" cy="3275012"/>
          </a:xfrm>
        </p:spPr>
        <p:txBody>
          <a:bodyPr/>
          <a:lstStyle/>
          <a:p>
            <a:pPr marL="285607" indent="-285607">
              <a:buFont typeface="Arial" pitchFamily="34" charset="0"/>
              <a:buChar char="•"/>
            </a:pPr>
            <a:r>
              <a:rPr lang="en-US" b="1" dirty="0"/>
              <a:t>While</a:t>
            </a:r>
            <a:r>
              <a:rPr lang="en-US" dirty="0"/>
              <a:t>, </a:t>
            </a:r>
            <a:r>
              <a:rPr lang="en-US" b="1" dirty="0"/>
              <a:t>do while </a:t>
            </a:r>
            <a:r>
              <a:rPr lang="en-US" dirty="0"/>
              <a:t>and </a:t>
            </a:r>
            <a:r>
              <a:rPr lang="en-US" b="1" dirty="0"/>
              <a:t>for </a:t>
            </a:r>
            <a:r>
              <a:rPr lang="en-US" dirty="0"/>
              <a:t>are used for looping </a:t>
            </a:r>
          </a:p>
          <a:p>
            <a:endParaRPr lang="en-US" dirty="0"/>
          </a:p>
          <a:p>
            <a:pPr marL="285607" indent="-285607">
              <a:buFont typeface="Arial" pitchFamily="34" charset="0"/>
              <a:buChar char="•"/>
            </a:pPr>
            <a:r>
              <a:rPr lang="en-US" i="1" dirty="0"/>
              <a:t>While</a:t>
            </a:r>
            <a:r>
              <a:rPr lang="en-US" dirty="0"/>
              <a:t> evaluates the condition before executing the code.</a:t>
            </a:r>
          </a:p>
          <a:p>
            <a:pPr marL="285607" indent="-285607">
              <a:buFont typeface="Arial" pitchFamily="34" charset="0"/>
              <a:buChar char="•"/>
            </a:pPr>
            <a:r>
              <a:rPr lang="en-US" i="1" dirty="0"/>
              <a:t>For</a:t>
            </a:r>
            <a:r>
              <a:rPr lang="en-US" dirty="0"/>
              <a:t> evaluates the condition before executing the code.</a:t>
            </a:r>
          </a:p>
          <a:p>
            <a:pPr marL="285607" indent="-285607">
              <a:buFont typeface="Arial" pitchFamily="34" charset="0"/>
              <a:buChar char="•"/>
            </a:pPr>
            <a:r>
              <a:rPr lang="en-US" i="1" dirty="0"/>
              <a:t>Do-while</a:t>
            </a:r>
            <a:r>
              <a:rPr lang="en-US" dirty="0"/>
              <a:t> executes the code and then evaluates the condition.</a:t>
            </a:r>
          </a:p>
          <a:p>
            <a:pPr marL="285607" indent="-285607">
              <a:buFont typeface="Arial" pitchFamily="34" charset="0"/>
              <a:buChar char="•"/>
            </a:pPr>
            <a:endParaRPr lang="en-US" dirty="0"/>
          </a:p>
          <a:p>
            <a:pPr marL="285607" indent="-285607">
              <a:buFont typeface="Arial" pitchFamily="34" charset="0"/>
              <a:buChar char="•"/>
            </a:pPr>
            <a:endParaRPr lang="en-US" b="1" dirty="0"/>
          </a:p>
        </p:txBody>
      </p:sp>
      <p:sp>
        <p:nvSpPr>
          <p:cNvPr id="4" name="Rectangle 3">
            <a:extLst>
              <a:ext uri="{FF2B5EF4-FFF2-40B4-BE49-F238E27FC236}">
                <a16:creationId xmlns:a16="http://schemas.microsoft.com/office/drawing/2014/main" id="{39B9F626-5440-4B05-8E85-9C8E4F22ED54}"/>
              </a:ext>
            </a:extLst>
          </p:cNvPr>
          <p:cNvSpPr/>
          <p:nvPr/>
        </p:nvSpPr>
        <p:spPr>
          <a:xfrm>
            <a:off x="306229" y="1420381"/>
            <a:ext cx="6096000" cy="2582824"/>
          </a:xfrm>
          <a:prstGeom prst="rect">
            <a:avLst/>
          </a:prstGeom>
        </p:spPr>
        <p:txBody>
          <a:bodyPr>
            <a:spAutoFit/>
          </a:bodyPr>
          <a:lstStyle/>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initialize variable</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00FF"/>
                </a:solidFill>
                <a:latin typeface="Consolas" panose="020B0609020204030204" pitchFamily="49" charset="0"/>
              </a:rPr>
              <a:t>int</a:t>
            </a:r>
            <a:r>
              <a:rPr lang="en-US" sz="1799" dirty="0">
                <a:solidFill>
                  <a:srgbClr val="000000"/>
                </a:solidFill>
                <a:latin typeface="Consolas" panose="020B0609020204030204" pitchFamily="49" charset="0"/>
              </a:rPr>
              <a:t> n = 0;</a:t>
            </a:r>
          </a:p>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keep repeating the code block </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until condition is met</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00FF"/>
                </a:solidFill>
                <a:latin typeface="Consolas" panose="020B0609020204030204" pitchFamily="49" charset="0"/>
              </a:rPr>
              <a:t>while</a:t>
            </a:r>
            <a:r>
              <a:rPr lang="en-US" sz="1799" dirty="0">
                <a:solidFill>
                  <a:srgbClr val="000000"/>
                </a:solidFill>
                <a:latin typeface="Consolas" panose="020B0609020204030204" pitchFamily="49" charset="0"/>
              </a:rPr>
              <a:t> ( n &lt; 10 )</a:t>
            </a:r>
          </a:p>
          <a:p>
            <a:r>
              <a:rPr lang="en-US" sz="1799" dirty="0">
                <a:solidFill>
                  <a:srgbClr val="000000"/>
                </a:solidFill>
                <a:latin typeface="Consolas" panose="020B0609020204030204" pitchFamily="49" charset="0"/>
              </a:rPr>
              <a:t>  {</a:t>
            </a:r>
          </a:p>
          <a:p>
            <a:r>
              <a:rPr lang="en-US" sz="1799" dirty="0">
                <a:solidFill>
                  <a:srgbClr val="000000"/>
                </a:solidFill>
                <a:latin typeface="Consolas" panose="020B0609020204030204" pitchFamily="49" charset="0"/>
              </a:rPr>
              <a:t>    std::cout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n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std::endl;</a:t>
            </a:r>
          </a:p>
          <a:p>
            <a:r>
              <a:rPr lang="en-US" sz="1799" dirty="0">
                <a:solidFill>
                  <a:srgbClr val="000000"/>
                </a:solidFill>
                <a:latin typeface="Consolas" panose="020B0609020204030204" pitchFamily="49" charset="0"/>
              </a:rPr>
              <a:t>    n++;    </a:t>
            </a:r>
            <a:r>
              <a:rPr lang="en-US" sz="1799" dirty="0">
                <a:solidFill>
                  <a:srgbClr val="008000"/>
                </a:solidFill>
                <a:latin typeface="Consolas" panose="020B0609020204030204" pitchFamily="49" charset="0"/>
              </a:rPr>
              <a:t>// increment the number</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endParaRPr lang="en-US" sz="1799" dirty="0"/>
          </a:p>
        </p:txBody>
      </p:sp>
      <p:sp>
        <p:nvSpPr>
          <p:cNvPr id="5" name="Footer Placeholder 4">
            <a:extLst>
              <a:ext uri="{FF2B5EF4-FFF2-40B4-BE49-F238E27FC236}">
                <a16:creationId xmlns:a16="http://schemas.microsoft.com/office/drawing/2014/main" id="{941A48E5-B03F-4364-AFD4-342894F06C4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24038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While </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764832"/>
            <a:ext cx="6416675" cy="4048125"/>
          </a:xfrm>
        </p:spPr>
      </p:pic>
      <p:sp>
        <p:nvSpPr>
          <p:cNvPr id="6" name="Rectangle 5">
            <a:extLst>
              <a:ext uri="{FF2B5EF4-FFF2-40B4-BE49-F238E27FC236}">
                <a16:creationId xmlns:a16="http://schemas.microsoft.com/office/drawing/2014/main" id="{D87D0C7F-8F9B-45C2-BCD9-52CB6A4F46EC}"/>
              </a:ext>
            </a:extLst>
          </p:cNvPr>
          <p:cNvSpPr/>
          <p:nvPr/>
        </p:nvSpPr>
        <p:spPr>
          <a:xfrm>
            <a:off x="7082879" y="1764832"/>
            <a:ext cx="6096000" cy="2582824"/>
          </a:xfrm>
          <a:prstGeom prst="rect">
            <a:avLst/>
          </a:prstGeom>
        </p:spPr>
        <p:txBody>
          <a:bodyPr>
            <a:spAutoFit/>
          </a:bodyPr>
          <a:lstStyle/>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initialize variable</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00FF"/>
                </a:solidFill>
                <a:latin typeface="Consolas" panose="020B0609020204030204" pitchFamily="49" charset="0"/>
              </a:rPr>
              <a:t>int</a:t>
            </a:r>
            <a:r>
              <a:rPr lang="en-US" sz="1799" dirty="0">
                <a:solidFill>
                  <a:srgbClr val="000000"/>
                </a:solidFill>
                <a:latin typeface="Consolas" panose="020B0609020204030204" pitchFamily="49" charset="0"/>
              </a:rPr>
              <a:t> n = 0;</a:t>
            </a:r>
          </a:p>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keep repeating the code block </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until condition is met</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r>
              <a:rPr lang="en-US" sz="1799" dirty="0">
                <a:solidFill>
                  <a:srgbClr val="0000FF"/>
                </a:solidFill>
                <a:latin typeface="Consolas" panose="020B0609020204030204" pitchFamily="49" charset="0"/>
              </a:rPr>
              <a:t>while</a:t>
            </a:r>
            <a:r>
              <a:rPr lang="en-US" sz="1799" dirty="0">
                <a:solidFill>
                  <a:srgbClr val="000000"/>
                </a:solidFill>
                <a:latin typeface="Consolas" panose="020B0609020204030204" pitchFamily="49" charset="0"/>
              </a:rPr>
              <a:t> ( n &lt; 10 )</a:t>
            </a:r>
          </a:p>
          <a:p>
            <a:r>
              <a:rPr lang="en-US" sz="1799" dirty="0">
                <a:solidFill>
                  <a:srgbClr val="000000"/>
                </a:solidFill>
                <a:latin typeface="Consolas" panose="020B0609020204030204" pitchFamily="49" charset="0"/>
              </a:rPr>
              <a:t>  {</a:t>
            </a:r>
          </a:p>
          <a:p>
            <a:r>
              <a:rPr lang="en-US" sz="1799" dirty="0">
                <a:solidFill>
                  <a:srgbClr val="000000"/>
                </a:solidFill>
                <a:latin typeface="Consolas" panose="020B0609020204030204" pitchFamily="49" charset="0"/>
              </a:rPr>
              <a:t>    std::cout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n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std::endl;</a:t>
            </a:r>
          </a:p>
          <a:p>
            <a:r>
              <a:rPr lang="en-US" sz="1799" dirty="0">
                <a:solidFill>
                  <a:srgbClr val="000000"/>
                </a:solidFill>
                <a:latin typeface="Consolas" panose="020B0609020204030204" pitchFamily="49" charset="0"/>
              </a:rPr>
              <a:t>    n++;    </a:t>
            </a:r>
            <a:r>
              <a:rPr lang="en-US" sz="1799" dirty="0">
                <a:solidFill>
                  <a:srgbClr val="008000"/>
                </a:solidFill>
                <a:latin typeface="Consolas" panose="020B0609020204030204" pitchFamily="49" charset="0"/>
              </a:rPr>
              <a:t>// increment the number</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a:t>
            </a:r>
            <a:endParaRPr lang="en-US" sz="1799" dirty="0"/>
          </a:p>
        </p:txBody>
      </p:sp>
      <p:sp>
        <p:nvSpPr>
          <p:cNvPr id="3" name="Footer Placeholder 2">
            <a:extLst>
              <a:ext uri="{FF2B5EF4-FFF2-40B4-BE49-F238E27FC236}">
                <a16:creationId xmlns:a16="http://schemas.microsoft.com/office/drawing/2014/main" id="{63766C78-60A0-42E7-AFE6-C5F1E1F920F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58072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Do-while</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764832"/>
            <a:ext cx="5908675" cy="4048125"/>
          </a:xfrm>
        </p:spPr>
      </p:pic>
      <p:sp>
        <p:nvSpPr>
          <p:cNvPr id="6" name="TextBox 5"/>
          <p:cNvSpPr txBox="1"/>
          <p:nvPr/>
        </p:nvSpPr>
        <p:spPr>
          <a:xfrm>
            <a:off x="7382934" y="4457165"/>
            <a:ext cx="3894667" cy="585240"/>
          </a:xfrm>
          <a:prstGeom prst="rect">
            <a:avLst/>
          </a:prstGeom>
          <a:noFill/>
        </p:spPr>
        <p:txBody>
          <a:bodyPr wrap="square" lIns="0" tIns="0" rIns="0" bIns="0" rtlCol="0">
            <a:spAutoFit/>
          </a:bodyPr>
          <a:lstStyle/>
          <a:p>
            <a:pPr>
              <a:lnSpc>
                <a:spcPct val="110000"/>
              </a:lnSpc>
            </a:pPr>
            <a:r>
              <a:rPr lang="en-US" sz="1799" dirty="0"/>
              <a:t>Do-while assures the code will execute at least once.</a:t>
            </a:r>
          </a:p>
        </p:txBody>
      </p:sp>
      <p:sp>
        <p:nvSpPr>
          <p:cNvPr id="3" name="Rectangle 2">
            <a:extLst>
              <a:ext uri="{FF2B5EF4-FFF2-40B4-BE49-F238E27FC236}">
                <a16:creationId xmlns:a16="http://schemas.microsoft.com/office/drawing/2014/main" id="{88E343FA-5999-442A-AA45-B4C9B19E708C}"/>
              </a:ext>
            </a:extLst>
          </p:cNvPr>
          <p:cNvSpPr/>
          <p:nvPr/>
        </p:nvSpPr>
        <p:spPr>
          <a:xfrm>
            <a:off x="7382934" y="1764832"/>
            <a:ext cx="6096000" cy="1752259"/>
          </a:xfrm>
          <a:prstGeom prst="rect">
            <a:avLst/>
          </a:prstGeom>
        </p:spPr>
        <p:txBody>
          <a:bodyPr>
            <a:spAutoFit/>
          </a:bodyPr>
          <a:lstStyle/>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n = 10;</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do</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n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std::endl;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decrement number;</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n--;</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keep repeating until </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condition is met</a:t>
            </a:r>
            <a:endParaRPr lang="en-US" sz="1199" dirty="0">
              <a:solidFill>
                <a:srgbClr val="000000"/>
              </a:solidFill>
              <a:latin typeface="Consolas" panose="020B0609020204030204" pitchFamily="49" charset="0"/>
            </a:endParaRPr>
          </a:p>
          <a:p>
            <a:r>
              <a:rPr lang="pt-BR" sz="1199" dirty="0">
                <a:solidFill>
                  <a:srgbClr val="000000"/>
                </a:solidFill>
                <a:latin typeface="Consolas" panose="020B0609020204030204" pitchFamily="49" charset="0"/>
              </a:rPr>
              <a:t>  } </a:t>
            </a:r>
            <a:r>
              <a:rPr lang="pt-BR" sz="1199" dirty="0">
                <a:solidFill>
                  <a:srgbClr val="0000FF"/>
                </a:solidFill>
                <a:latin typeface="Consolas" panose="020B0609020204030204" pitchFamily="49" charset="0"/>
              </a:rPr>
              <a:t>while</a:t>
            </a:r>
            <a:r>
              <a:rPr lang="pt-BR" sz="1199" dirty="0">
                <a:solidFill>
                  <a:srgbClr val="000000"/>
                </a:solidFill>
                <a:latin typeface="Consolas" panose="020B0609020204030204" pitchFamily="49" charset="0"/>
              </a:rPr>
              <a:t> (n &lt; 10 &amp;&amp; n &gt; 0);</a:t>
            </a:r>
            <a:endParaRPr lang="en-US" sz="1199" dirty="0"/>
          </a:p>
        </p:txBody>
      </p:sp>
      <p:sp>
        <p:nvSpPr>
          <p:cNvPr id="5" name="Footer Placeholder 4">
            <a:extLst>
              <a:ext uri="{FF2B5EF4-FFF2-40B4-BE49-F238E27FC236}">
                <a16:creationId xmlns:a16="http://schemas.microsoft.com/office/drawing/2014/main" id="{EC682BEA-BD18-4D05-9811-423C1818DB7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419542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For</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905794"/>
            <a:ext cx="6037263" cy="4048125"/>
          </a:xfrm>
        </p:spPr>
      </p:pic>
      <p:sp>
        <p:nvSpPr>
          <p:cNvPr id="8" name="TextBox 7"/>
          <p:cNvSpPr txBox="1"/>
          <p:nvPr/>
        </p:nvSpPr>
        <p:spPr>
          <a:xfrm>
            <a:off x="5215466" y="1905794"/>
            <a:ext cx="6248400" cy="585240"/>
          </a:xfrm>
          <a:prstGeom prst="rect">
            <a:avLst/>
          </a:prstGeom>
          <a:noFill/>
        </p:spPr>
        <p:txBody>
          <a:bodyPr wrap="square" lIns="0" tIns="0" rIns="0" bIns="0" rtlCol="0">
            <a:spAutoFit/>
          </a:bodyPr>
          <a:lstStyle/>
          <a:p>
            <a:pPr>
              <a:lnSpc>
                <a:spcPct val="110000"/>
              </a:lnSpc>
            </a:pPr>
            <a:r>
              <a:rPr lang="en-US" sz="1799" dirty="0"/>
              <a:t>All of the steps in a for statement(initialization, evaluation and incrementing) are </a:t>
            </a:r>
            <a:r>
              <a:rPr lang="en-US" sz="1799" b="1" dirty="0"/>
              <a:t>optional</a:t>
            </a:r>
            <a:r>
              <a:rPr lang="en-US" sz="1799" dirty="0"/>
              <a:t>.</a:t>
            </a:r>
          </a:p>
        </p:txBody>
      </p:sp>
      <p:sp>
        <p:nvSpPr>
          <p:cNvPr id="3" name="Rectangle 2">
            <a:extLst>
              <a:ext uri="{FF2B5EF4-FFF2-40B4-BE49-F238E27FC236}">
                <a16:creationId xmlns:a16="http://schemas.microsoft.com/office/drawing/2014/main" id="{901CECC9-AE3F-487D-A707-90B3F281BFB1}"/>
              </a:ext>
            </a:extLst>
          </p:cNvPr>
          <p:cNvSpPr/>
          <p:nvPr/>
        </p:nvSpPr>
        <p:spPr>
          <a:xfrm>
            <a:off x="6729804" y="2809026"/>
            <a:ext cx="6096000" cy="2306097"/>
          </a:xfrm>
          <a:prstGeom prst="rect">
            <a:avLst/>
          </a:prstGeom>
        </p:spPr>
        <p:txBody>
          <a:bodyPr>
            <a:spAutoFit/>
          </a:bodyPr>
          <a:lstStyle/>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initialize `</a:t>
            </a:r>
            <a:r>
              <a:rPr lang="en-US" sz="1799" dirty="0" err="1">
                <a:solidFill>
                  <a:srgbClr val="008000"/>
                </a:solidFill>
                <a:latin typeface="Consolas" panose="020B0609020204030204" pitchFamily="49" charset="0"/>
              </a:rPr>
              <a:t>i</a:t>
            </a:r>
            <a:r>
              <a:rPr lang="en-US" sz="1799" dirty="0">
                <a:solidFill>
                  <a:srgbClr val="008000"/>
                </a:solidFill>
                <a:latin typeface="Consolas" panose="020B0609020204030204" pitchFamily="49" charset="0"/>
              </a:rPr>
              <a:t>`</a:t>
            </a:r>
          </a:p>
          <a:p>
            <a:r>
              <a:rPr lang="en-US" sz="1799" dirty="0">
                <a:solidFill>
                  <a:srgbClr val="008000"/>
                </a:solidFill>
                <a:latin typeface="Consolas" panose="020B0609020204030204" pitchFamily="49" charset="0"/>
              </a:rPr>
              <a:t> // evaluate condition</a:t>
            </a:r>
          </a:p>
          <a:p>
            <a:r>
              <a:rPr lang="en-US" sz="1799" dirty="0">
                <a:solidFill>
                  <a:srgbClr val="008000"/>
                </a:solidFill>
                <a:latin typeface="Consolas" panose="020B0609020204030204" pitchFamily="49" charset="0"/>
              </a:rPr>
              <a:t> // increment</a:t>
            </a:r>
            <a:endParaRPr lang="en-US" sz="1799" dirty="0">
              <a:solidFill>
                <a:srgbClr val="000000"/>
              </a:solidFill>
              <a:latin typeface="Consolas" panose="020B0609020204030204" pitchFamily="49" charset="0"/>
            </a:endParaRPr>
          </a:p>
          <a:p>
            <a:r>
              <a:rPr lang="nn-NO" sz="1799" dirty="0">
                <a:solidFill>
                  <a:srgbClr val="000000"/>
                </a:solidFill>
                <a:latin typeface="Consolas" panose="020B0609020204030204" pitchFamily="49" charset="0"/>
              </a:rPr>
              <a:t>  </a:t>
            </a:r>
            <a:r>
              <a:rPr lang="nn-NO" sz="1799" dirty="0">
                <a:solidFill>
                  <a:srgbClr val="0000FF"/>
                </a:solidFill>
                <a:latin typeface="Consolas" panose="020B0609020204030204" pitchFamily="49" charset="0"/>
              </a:rPr>
              <a:t>for</a:t>
            </a:r>
            <a:r>
              <a:rPr lang="nn-NO" sz="1799" dirty="0">
                <a:solidFill>
                  <a:srgbClr val="000000"/>
                </a:solidFill>
                <a:latin typeface="Consolas" panose="020B0609020204030204" pitchFamily="49" charset="0"/>
              </a:rPr>
              <a:t>( </a:t>
            </a:r>
            <a:r>
              <a:rPr lang="nn-NO" sz="1799" dirty="0">
                <a:solidFill>
                  <a:srgbClr val="0000FF"/>
                </a:solidFill>
                <a:latin typeface="Consolas" panose="020B0609020204030204" pitchFamily="49" charset="0"/>
              </a:rPr>
              <a:t>int</a:t>
            </a:r>
            <a:r>
              <a:rPr lang="nn-NO" sz="1799" dirty="0">
                <a:solidFill>
                  <a:srgbClr val="000000"/>
                </a:solidFill>
                <a:latin typeface="Consolas" panose="020B0609020204030204" pitchFamily="49" charset="0"/>
              </a:rPr>
              <a:t> i = 0; i&lt;255; i++)</a:t>
            </a:r>
          </a:p>
          <a:p>
            <a:r>
              <a:rPr lang="en-US" sz="1799" dirty="0">
                <a:solidFill>
                  <a:srgbClr val="000000"/>
                </a:solidFill>
                <a:latin typeface="Consolas" panose="020B0609020204030204" pitchFamily="49" charset="0"/>
              </a:rPr>
              <a:t>  {</a:t>
            </a:r>
          </a:p>
          <a:p>
            <a:r>
              <a:rPr lang="en-US" sz="1799" dirty="0">
                <a:solidFill>
                  <a:srgbClr val="000000"/>
                </a:solidFill>
                <a:latin typeface="Consolas" panose="020B0609020204030204" pitchFamily="49" charset="0"/>
              </a:rPr>
              <a:t>    </a:t>
            </a:r>
            <a:r>
              <a:rPr lang="en-US" sz="1799" dirty="0">
                <a:solidFill>
                  <a:srgbClr val="008000"/>
                </a:solidFill>
                <a:latin typeface="Consolas" panose="020B0609020204030204" pitchFamily="49" charset="0"/>
              </a:rPr>
              <a:t>// print ASCII characters</a:t>
            </a:r>
            <a:endParaRPr lang="en-US" sz="1799" dirty="0">
              <a:solidFill>
                <a:srgbClr val="000000"/>
              </a:solidFill>
              <a:latin typeface="Consolas" panose="020B0609020204030204" pitchFamily="49" charset="0"/>
            </a:endParaRPr>
          </a:p>
          <a:p>
            <a:r>
              <a:rPr lang="en-US" sz="1799" dirty="0">
                <a:solidFill>
                  <a:srgbClr val="000000"/>
                </a:solidFill>
                <a:latin typeface="Consolas" panose="020B0609020204030204" pitchFamily="49" charset="0"/>
              </a:rPr>
              <a:t>    std::cout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a:t>
            </a:r>
            <a:r>
              <a:rPr lang="en-US" sz="1799" dirty="0">
                <a:solidFill>
                  <a:srgbClr val="0000FF"/>
                </a:solidFill>
                <a:latin typeface="Consolas" panose="020B0609020204030204" pitchFamily="49" charset="0"/>
              </a:rPr>
              <a:t>char</a:t>
            </a:r>
            <a:r>
              <a:rPr lang="en-US" sz="1799" dirty="0">
                <a:solidFill>
                  <a:srgbClr val="000000"/>
                </a:solidFill>
                <a:latin typeface="Consolas" panose="020B0609020204030204" pitchFamily="49" charset="0"/>
              </a:rPr>
              <a:t>(</a:t>
            </a:r>
            <a:r>
              <a:rPr lang="en-US" sz="1799" dirty="0" err="1">
                <a:solidFill>
                  <a:srgbClr val="000000"/>
                </a:solidFill>
                <a:latin typeface="Consolas" panose="020B0609020204030204" pitchFamily="49" charset="0"/>
              </a:rPr>
              <a:t>i</a:t>
            </a:r>
            <a:r>
              <a:rPr lang="en-US" sz="1799" dirty="0">
                <a:solidFill>
                  <a:srgbClr val="000000"/>
                </a:solidFill>
                <a:latin typeface="Consolas" panose="020B0609020204030204" pitchFamily="49" charset="0"/>
              </a:rPr>
              <a:t>) </a:t>
            </a:r>
            <a:r>
              <a:rPr lang="en-US" sz="1799" dirty="0">
                <a:solidFill>
                  <a:srgbClr val="008080"/>
                </a:solidFill>
                <a:latin typeface="Consolas" panose="020B0609020204030204" pitchFamily="49" charset="0"/>
              </a:rPr>
              <a:t>&lt;&lt;</a:t>
            </a:r>
            <a:r>
              <a:rPr lang="en-US" sz="1799" dirty="0">
                <a:solidFill>
                  <a:srgbClr val="000000"/>
                </a:solidFill>
                <a:latin typeface="Consolas" panose="020B0609020204030204" pitchFamily="49" charset="0"/>
              </a:rPr>
              <a:t> std::endl;</a:t>
            </a:r>
          </a:p>
          <a:p>
            <a:r>
              <a:rPr lang="en-US" sz="1799" dirty="0">
                <a:solidFill>
                  <a:srgbClr val="000000"/>
                </a:solidFill>
                <a:latin typeface="Consolas" panose="020B0609020204030204" pitchFamily="49" charset="0"/>
              </a:rPr>
              <a:t>  } </a:t>
            </a:r>
            <a:endParaRPr lang="en-US" sz="1799" dirty="0"/>
          </a:p>
        </p:txBody>
      </p:sp>
      <p:sp>
        <p:nvSpPr>
          <p:cNvPr id="5" name="Footer Placeholder 4">
            <a:extLst>
              <a:ext uri="{FF2B5EF4-FFF2-40B4-BE49-F238E27FC236}">
                <a16:creationId xmlns:a16="http://schemas.microsoft.com/office/drawing/2014/main" id="{8AE3B244-82AE-4160-8C46-503DA1CE273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33531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 Statements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161915"/>
            <a:ext cx="7770813" cy="4749800"/>
          </a:xfrm>
        </p:spPr>
      </p:pic>
      <p:cxnSp>
        <p:nvCxnSpPr>
          <p:cNvPr id="6" name="Straight Connector 5">
            <a:extLst>
              <a:ext uri="{FF2B5EF4-FFF2-40B4-BE49-F238E27FC236}">
                <a16:creationId xmlns:a16="http://schemas.microsoft.com/office/drawing/2014/main" id="{5B122FB4-7AC2-402D-9CC0-EF5EE0C9C139}"/>
              </a:ext>
            </a:extLst>
          </p:cNvPr>
          <p:cNvCxnSpPr/>
          <p:nvPr/>
        </p:nvCxnSpPr>
        <p:spPr>
          <a:xfrm>
            <a:off x="696686" y="4833257"/>
            <a:ext cx="1576251" cy="0"/>
          </a:xfrm>
          <a:prstGeom prst="line">
            <a:avLst/>
          </a:prstGeom>
          <a:ln>
            <a:solidFill>
              <a:srgbClr val="AA32BE"/>
            </a:solidFill>
            <a:headEnd w="lg" len="lg"/>
            <a:tailEnd type="none" w="lg" len="lg"/>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C27B1E47-FC6D-476F-8C02-4C80ABC04986}"/>
              </a:ext>
            </a:extLst>
          </p:cNvPr>
          <p:cNvSpPr txBox="1"/>
          <p:nvPr/>
        </p:nvSpPr>
        <p:spPr>
          <a:xfrm>
            <a:off x="2403566" y="4663980"/>
            <a:ext cx="1341120" cy="338554"/>
          </a:xfrm>
          <a:prstGeom prst="rect">
            <a:avLst/>
          </a:prstGeom>
          <a:noFill/>
        </p:spPr>
        <p:txBody>
          <a:bodyPr wrap="square" lIns="0" tIns="0" rIns="0" bIns="0" rtlCol="0">
            <a:spAutoFit/>
          </a:bodyPr>
          <a:lstStyle/>
          <a:p>
            <a:pPr algn="l"/>
            <a:r>
              <a:rPr lang="en-US" sz="1100" dirty="0">
                <a:solidFill>
                  <a:srgbClr val="AA32BE"/>
                </a:solidFill>
              </a:rPr>
              <a:t>Not to be used </a:t>
            </a:r>
          </a:p>
          <a:p>
            <a:pPr algn="l"/>
            <a:r>
              <a:rPr lang="en-US" sz="1100" dirty="0">
                <a:solidFill>
                  <a:srgbClr val="AA32BE"/>
                </a:solidFill>
              </a:rPr>
              <a:t>in C++ Applications</a:t>
            </a:r>
            <a:endParaRPr lang="ro-RO" sz="1100" dirty="0" err="1">
              <a:solidFill>
                <a:srgbClr val="AA32BE"/>
              </a:solidFill>
            </a:endParaRPr>
          </a:p>
        </p:txBody>
      </p:sp>
      <p:sp>
        <p:nvSpPr>
          <p:cNvPr id="8" name="Footer Placeholder 7">
            <a:extLst>
              <a:ext uri="{FF2B5EF4-FFF2-40B4-BE49-F238E27FC236}">
                <a16:creationId xmlns:a16="http://schemas.microsoft.com/office/drawing/2014/main" id="{78E1EB38-6602-4755-A4AB-1B4817394150}"/>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659684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Content Placeholder 2"/>
          <p:cNvSpPr>
            <a:spLocks noGrp="1"/>
          </p:cNvSpPr>
          <p:nvPr>
            <p:ph idx="4294967295"/>
          </p:nvPr>
        </p:nvSpPr>
        <p:spPr>
          <a:xfrm>
            <a:off x="410400" y="1419513"/>
            <a:ext cx="8204200" cy="4752975"/>
          </a:xfrm>
        </p:spPr>
        <p:txBody>
          <a:bodyPr/>
          <a:lstStyle/>
          <a:p>
            <a:pPr marL="285607" indent="-285607">
              <a:buFont typeface="Arial" pitchFamily="34" charset="0"/>
              <a:buChar char="•"/>
            </a:pPr>
            <a:endParaRPr lang="en-US" dirty="0"/>
          </a:p>
          <a:p>
            <a:pPr marL="285607" indent="-285607">
              <a:buFont typeface="Arial" pitchFamily="34" charset="0"/>
              <a:buChar char="•"/>
            </a:pPr>
            <a:r>
              <a:rPr lang="en-US" dirty="0"/>
              <a:t>An array is a series of elements of the same type placed in contiguous memory locations that can be individually referenced by adding an index to a unique identifier.</a:t>
            </a:r>
            <a:br>
              <a:rPr lang="en-US" dirty="0"/>
            </a:br>
            <a:br>
              <a:rPr lang="en-US" dirty="0"/>
            </a:b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r>
              <a:rPr lang="en-US" dirty="0"/>
              <a:t>You can access an array value through the subscript operator.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224" y="3566029"/>
            <a:ext cx="3048425" cy="511773"/>
          </a:xfrm>
          <a:prstGeom prst="rect">
            <a:avLst/>
          </a:prstGeom>
        </p:spPr>
      </p:pic>
      <p:sp>
        <p:nvSpPr>
          <p:cNvPr id="5" name="TextBox 4"/>
          <p:cNvSpPr txBox="1"/>
          <p:nvPr/>
        </p:nvSpPr>
        <p:spPr>
          <a:xfrm>
            <a:off x="4884968" y="2930084"/>
            <a:ext cx="2751966" cy="280828"/>
          </a:xfrm>
          <a:prstGeom prst="rect">
            <a:avLst/>
          </a:prstGeom>
          <a:noFill/>
        </p:spPr>
        <p:txBody>
          <a:bodyPr wrap="square" lIns="0" tIns="0" rIns="0" bIns="0" rtlCol="0">
            <a:spAutoFit/>
          </a:bodyPr>
          <a:lstStyle/>
          <a:p>
            <a:pPr>
              <a:lnSpc>
                <a:spcPct val="110000"/>
              </a:lnSpc>
            </a:pPr>
            <a:r>
              <a:rPr lang="en-US" sz="1799" dirty="0"/>
              <a:t>Unique identifier</a:t>
            </a:r>
            <a:endParaRPr lang="en-US" sz="1199" dirty="0"/>
          </a:p>
        </p:txBody>
      </p:sp>
      <p:cxnSp>
        <p:nvCxnSpPr>
          <p:cNvPr id="7" name="Straight Arrow Connector 6"/>
          <p:cNvCxnSpPr>
            <a:stCxn id="5" idx="2"/>
          </p:cNvCxnSpPr>
          <p:nvPr/>
        </p:nvCxnSpPr>
        <p:spPr bwMode="auto">
          <a:xfrm flipH="1">
            <a:off x="5740400" y="3210912"/>
            <a:ext cx="520551" cy="497343"/>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TextBox 8"/>
          <p:cNvSpPr txBox="1"/>
          <p:nvPr/>
        </p:nvSpPr>
        <p:spPr>
          <a:xfrm>
            <a:off x="8060267" y="3669646"/>
            <a:ext cx="2421467" cy="280828"/>
          </a:xfrm>
          <a:prstGeom prst="rect">
            <a:avLst/>
          </a:prstGeom>
          <a:noFill/>
        </p:spPr>
        <p:txBody>
          <a:bodyPr wrap="square" lIns="0" tIns="0" rIns="0" bIns="0" rtlCol="0">
            <a:spAutoFit/>
          </a:bodyPr>
          <a:lstStyle/>
          <a:p>
            <a:pPr>
              <a:lnSpc>
                <a:spcPct val="110000"/>
              </a:lnSpc>
            </a:pPr>
            <a:r>
              <a:rPr lang="en-US" sz="1799" dirty="0"/>
              <a:t>Allocated size</a:t>
            </a:r>
          </a:p>
        </p:txBody>
      </p:sp>
      <p:cxnSp>
        <p:nvCxnSpPr>
          <p:cNvPr id="11" name="Straight Arrow Connector 10"/>
          <p:cNvCxnSpPr>
            <a:stCxn id="9" idx="1"/>
          </p:cNvCxnSpPr>
          <p:nvPr/>
        </p:nvCxnSpPr>
        <p:spPr bwMode="auto">
          <a:xfrm flipH="1">
            <a:off x="7027334" y="3810059"/>
            <a:ext cx="1032933" cy="11856"/>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 name="TextBox 11"/>
          <p:cNvSpPr txBox="1"/>
          <p:nvPr/>
        </p:nvSpPr>
        <p:spPr>
          <a:xfrm>
            <a:off x="880533" y="3566029"/>
            <a:ext cx="2675467" cy="585240"/>
          </a:xfrm>
          <a:prstGeom prst="rect">
            <a:avLst/>
          </a:prstGeom>
          <a:noFill/>
        </p:spPr>
        <p:txBody>
          <a:bodyPr wrap="square" lIns="0" tIns="0" rIns="0" bIns="0" rtlCol="0">
            <a:spAutoFit/>
          </a:bodyPr>
          <a:lstStyle/>
          <a:p>
            <a:pPr>
              <a:lnSpc>
                <a:spcPct val="110000"/>
              </a:lnSpc>
            </a:pPr>
            <a:r>
              <a:rPr lang="en-US" sz="1799" dirty="0"/>
              <a:t>Data type the array will hold</a:t>
            </a:r>
          </a:p>
        </p:txBody>
      </p:sp>
      <p:cxnSp>
        <p:nvCxnSpPr>
          <p:cNvPr id="14" name="Straight Arrow Connector 13"/>
          <p:cNvCxnSpPr>
            <a:stCxn id="12" idx="3"/>
            <a:endCxn id="4" idx="1"/>
          </p:cNvCxnSpPr>
          <p:nvPr/>
        </p:nvCxnSpPr>
        <p:spPr bwMode="auto">
          <a:xfrm flipV="1">
            <a:off x="3556000" y="3821916"/>
            <a:ext cx="829223" cy="36734"/>
          </a:xfrm>
          <a:prstGeom prst="straightConnector1">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23" y="5021926"/>
            <a:ext cx="3048425" cy="416561"/>
          </a:xfrm>
          <a:prstGeom prst="rect">
            <a:avLst/>
          </a:prstGeom>
        </p:spPr>
      </p:pic>
      <p:sp>
        <p:nvSpPr>
          <p:cNvPr id="6" name="Footer Placeholder 5">
            <a:extLst>
              <a:ext uri="{FF2B5EF4-FFF2-40B4-BE49-F238E27FC236}">
                <a16:creationId xmlns:a16="http://schemas.microsoft.com/office/drawing/2014/main" id="{F48E03DC-9DCC-47BB-B016-D1C193C7E3B5}"/>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17508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pic>
        <p:nvPicPr>
          <p:cNvPr id="10" name="Content Placeholder 9"/>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054800"/>
            <a:ext cx="8128000" cy="4568825"/>
          </a:xfrm>
        </p:spPr>
      </p:pic>
      <p:sp>
        <p:nvSpPr>
          <p:cNvPr id="3" name="Footer Placeholder 2">
            <a:extLst>
              <a:ext uri="{FF2B5EF4-FFF2-40B4-BE49-F238E27FC236}">
                <a16:creationId xmlns:a16="http://schemas.microsoft.com/office/drawing/2014/main" id="{A74F5A72-6A59-4CEB-B647-EF289045769F}"/>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4052317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Initialization.</a:t>
            </a:r>
          </a:p>
        </p:txBody>
      </p:sp>
      <p:sp>
        <p:nvSpPr>
          <p:cNvPr id="6" name="Content Placeholder 5">
            <a:extLst>
              <a:ext uri="{FF2B5EF4-FFF2-40B4-BE49-F238E27FC236}">
                <a16:creationId xmlns:a16="http://schemas.microsoft.com/office/drawing/2014/main" id="{9EBED048-61AF-41A5-92B4-0AADBB60A672}"/>
              </a:ext>
            </a:extLst>
          </p:cNvPr>
          <p:cNvSpPr>
            <a:spLocks noGrp="1"/>
          </p:cNvSpPr>
          <p:nvPr>
            <p:ph idx="4294967295"/>
          </p:nvPr>
        </p:nvSpPr>
        <p:spPr>
          <a:xfrm>
            <a:off x="736966" y="1493720"/>
            <a:ext cx="6344194" cy="4752975"/>
          </a:xfrm>
        </p:spPr>
        <p:txBody>
          <a:bodyP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aIntegerList</a:t>
            </a:r>
            <a:r>
              <a:rPr lang="en-US" dirty="0">
                <a:solidFill>
                  <a:srgbClr val="000000"/>
                </a:solidFill>
                <a:latin typeface="Consolas" panose="020B0609020204030204" pitchFamily="49" charset="0"/>
              </a:rPr>
              <a:t>[5];</a:t>
            </a:r>
          </a:p>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bIntegerList</a:t>
            </a:r>
            <a:r>
              <a:rPr lang="en-US" dirty="0">
                <a:solidFill>
                  <a:srgbClr val="000000"/>
                </a:solidFill>
                <a:latin typeface="Consolas" panose="020B0609020204030204" pitchFamily="49" charset="0"/>
              </a:rPr>
              <a:t>[5];</a:t>
            </a: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0; i &lt; 5; 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aIntegerList</a:t>
            </a:r>
            <a:r>
              <a:rPr lang="en-US" dirty="0">
                <a:solidFill>
                  <a:srgbClr val="008000"/>
                </a:solidFill>
                <a:latin typeface="Consolas" panose="020B0609020204030204" pitchFamily="49" charset="0"/>
              </a:rPr>
              <a:t> declared </a:t>
            </a:r>
            <a:r>
              <a:rPr lang="en-US" dirty="0" err="1">
                <a:solidFill>
                  <a:srgbClr val="008000"/>
                </a:solidFill>
                <a:latin typeface="Consolas" panose="020B0609020204030204" pitchFamily="49" charset="0"/>
              </a:rPr>
              <a:t>globaly</a:t>
            </a:r>
            <a:r>
              <a:rPr lang="en-US" dirty="0">
                <a:solidFill>
                  <a:srgbClr val="008000"/>
                </a:solidFill>
                <a:latin typeface="Consolas" panose="020B0609020204030204" pitchFamily="49" charset="0"/>
              </a:rPr>
              <a:t>, prints 0's</a:t>
            </a:r>
            <a:endParaRPr lang="en-US" dirty="0">
              <a:solidFill>
                <a:srgbClr val="000000"/>
              </a:solidFill>
              <a:latin typeface="Consolas" panose="020B0609020204030204" pitchFamily="49" charset="0"/>
            </a:endParaRPr>
          </a:p>
          <a:p>
            <a:r>
              <a:rPr lang="da-DK" dirty="0">
                <a:solidFill>
                  <a:srgbClr val="000000"/>
                </a:solidFill>
                <a:latin typeface="Consolas" panose="020B0609020204030204" pitchFamily="49" charset="0"/>
              </a:rPr>
              <a:t>    std::cout </a:t>
            </a:r>
            <a:r>
              <a:rPr lang="da-DK" dirty="0">
                <a:solidFill>
                  <a:srgbClr val="008080"/>
                </a:solidFill>
                <a:latin typeface="Consolas" panose="020B0609020204030204" pitchFamily="49" charset="0"/>
              </a:rPr>
              <a:t>&lt;&lt;</a:t>
            </a:r>
            <a:r>
              <a:rPr lang="da-DK" dirty="0">
                <a:solidFill>
                  <a:srgbClr val="000000"/>
                </a:solidFill>
                <a:latin typeface="Consolas" panose="020B0609020204030204" pitchFamily="49" charset="0"/>
              </a:rPr>
              <a:t> aIntegerList[i] </a:t>
            </a:r>
            <a:r>
              <a:rPr lang="da-DK" dirty="0">
                <a:solidFill>
                  <a:srgbClr val="008080"/>
                </a:solidFill>
                <a:latin typeface="Consolas" panose="020B0609020204030204" pitchFamily="49" charset="0"/>
              </a:rPr>
              <a:t>&lt;&lt;</a:t>
            </a:r>
            <a:r>
              <a:rPr lang="da-DK" dirty="0">
                <a:solidFill>
                  <a:srgbClr val="000000"/>
                </a:solidFill>
                <a:latin typeface="Consolas" panose="020B0609020204030204" pitchFamily="49" charset="0"/>
              </a:rPr>
              <a:t> std::endl;</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bIntegerList</a:t>
            </a:r>
            <a:r>
              <a:rPr lang="en-US" dirty="0">
                <a:solidFill>
                  <a:srgbClr val="008000"/>
                </a:solidFill>
                <a:latin typeface="Consolas" panose="020B0609020204030204" pitchFamily="49" charset="0"/>
              </a:rPr>
              <a:t> declared inside local scope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prints junk values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std::cout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bIntegerList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std::endl;</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cIntegerList</a:t>
            </a:r>
            <a:r>
              <a:rPr lang="en-US" dirty="0">
                <a:solidFill>
                  <a:srgbClr val="000000"/>
                </a:solidFill>
                <a:latin typeface="Consolas" panose="020B0609020204030204" pitchFamily="49" charset="0"/>
              </a:rPr>
              <a:t>[5] = {0, 2, 4, 6, 8};</a:t>
            </a:r>
          </a:p>
          <a:p>
            <a:r>
              <a:rPr lang="en-US" dirty="0">
                <a:solidFill>
                  <a:srgbClr val="000000"/>
                </a:solidFill>
                <a:latin typeface="Consolas" panose="020B0609020204030204" pitchFamily="49" charset="0"/>
              </a:rPr>
              <a:t>}</a:t>
            </a:r>
            <a:endParaRPr lang="en-US" dirty="0"/>
          </a:p>
        </p:txBody>
      </p:sp>
      <p:sp>
        <p:nvSpPr>
          <p:cNvPr id="8" name="TextBox 7"/>
          <p:cNvSpPr txBox="1"/>
          <p:nvPr/>
        </p:nvSpPr>
        <p:spPr>
          <a:xfrm>
            <a:off x="410400" y="1544140"/>
            <a:ext cx="457200" cy="187198"/>
          </a:xfrm>
          <a:prstGeom prst="rect">
            <a:avLst/>
          </a:prstGeom>
          <a:noFill/>
        </p:spPr>
        <p:txBody>
          <a:bodyPr wrap="square" lIns="0" tIns="0" rIns="0" bIns="0" rtlCol="0">
            <a:spAutoFit/>
          </a:bodyPr>
          <a:lstStyle/>
          <a:p>
            <a:pPr>
              <a:lnSpc>
                <a:spcPct val="110000"/>
              </a:lnSpc>
            </a:pPr>
            <a:r>
              <a:rPr lang="en-US" sz="1199" dirty="0"/>
              <a:t> (1)</a:t>
            </a:r>
          </a:p>
        </p:txBody>
      </p:sp>
      <p:sp>
        <p:nvSpPr>
          <p:cNvPr id="9" name="TextBox 8"/>
          <p:cNvSpPr txBox="1"/>
          <p:nvPr/>
        </p:nvSpPr>
        <p:spPr>
          <a:xfrm>
            <a:off x="410400" y="2612812"/>
            <a:ext cx="457200" cy="187198"/>
          </a:xfrm>
          <a:prstGeom prst="rect">
            <a:avLst/>
          </a:prstGeom>
          <a:noFill/>
        </p:spPr>
        <p:txBody>
          <a:bodyPr wrap="square" lIns="0" tIns="0" rIns="0" bIns="0" rtlCol="0">
            <a:spAutoFit/>
          </a:bodyPr>
          <a:lstStyle/>
          <a:p>
            <a:pPr>
              <a:lnSpc>
                <a:spcPct val="110000"/>
              </a:lnSpc>
            </a:pPr>
            <a:r>
              <a:rPr lang="en-US" sz="1199" dirty="0"/>
              <a:t> (2)</a:t>
            </a:r>
          </a:p>
        </p:txBody>
      </p:sp>
      <p:sp>
        <p:nvSpPr>
          <p:cNvPr id="10" name="TextBox 9"/>
          <p:cNvSpPr txBox="1"/>
          <p:nvPr/>
        </p:nvSpPr>
        <p:spPr>
          <a:xfrm>
            <a:off x="7061200" y="1491443"/>
            <a:ext cx="4842934" cy="3326359"/>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When declaring a global or static array, the values contained by the array will be automatically initialized to 0, (1).</a:t>
            </a:r>
          </a:p>
          <a:p>
            <a:pPr>
              <a:lnSpc>
                <a:spcPct val="110000"/>
              </a:lnSpc>
            </a:pPr>
            <a:endParaRPr lang="en-US" sz="1799" dirty="0"/>
          </a:p>
          <a:p>
            <a:pPr marL="285607" indent="-285607">
              <a:lnSpc>
                <a:spcPct val="110000"/>
              </a:lnSpc>
              <a:buFont typeface="Arial" pitchFamily="34" charset="0"/>
              <a:buChar char="•"/>
            </a:pPr>
            <a:r>
              <a:rPr lang="en-US" sz="1799" dirty="0"/>
              <a:t>When declaring an uninitialized array inside a local scope (2), the values contained by the array are undetermined. </a:t>
            </a:r>
          </a:p>
          <a:p>
            <a:pPr>
              <a:lnSpc>
                <a:spcPct val="110000"/>
              </a:lnSpc>
            </a:pPr>
            <a:endParaRPr lang="en-US" sz="1799" dirty="0"/>
          </a:p>
          <a:p>
            <a:pPr marL="285607" indent="-285607">
              <a:lnSpc>
                <a:spcPct val="110000"/>
              </a:lnSpc>
              <a:buFont typeface="Arial" pitchFamily="34" charset="0"/>
              <a:buChar char="•"/>
            </a:pPr>
            <a:r>
              <a:rPr lang="en-US" sz="1799" dirty="0"/>
              <a:t>An array can also be initialized using the brackets operator. (3)</a:t>
            </a:r>
          </a:p>
          <a:p>
            <a:pPr>
              <a:lnSpc>
                <a:spcPct val="110000"/>
              </a:lnSpc>
            </a:pPr>
            <a:endParaRPr lang="en-US" sz="1799" dirty="0"/>
          </a:p>
        </p:txBody>
      </p:sp>
      <p:sp>
        <p:nvSpPr>
          <p:cNvPr id="11" name="TextBox 10"/>
          <p:cNvSpPr txBox="1"/>
          <p:nvPr/>
        </p:nvSpPr>
        <p:spPr>
          <a:xfrm>
            <a:off x="410400" y="5733499"/>
            <a:ext cx="457200" cy="187198"/>
          </a:xfrm>
          <a:prstGeom prst="rect">
            <a:avLst/>
          </a:prstGeom>
          <a:noFill/>
        </p:spPr>
        <p:txBody>
          <a:bodyPr wrap="square" lIns="0" tIns="0" rIns="0" bIns="0" rtlCol="0">
            <a:spAutoFit/>
          </a:bodyPr>
          <a:lstStyle/>
          <a:p>
            <a:pPr>
              <a:lnSpc>
                <a:spcPct val="110000"/>
              </a:lnSpc>
            </a:pPr>
            <a:r>
              <a:rPr lang="en-US" sz="1199" dirty="0"/>
              <a:t> (3)</a:t>
            </a:r>
          </a:p>
        </p:txBody>
      </p:sp>
      <p:sp>
        <p:nvSpPr>
          <p:cNvPr id="3" name="Footer Placeholder 2">
            <a:extLst>
              <a:ext uri="{FF2B5EF4-FFF2-40B4-BE49-F238E27FC236}">
                <a16:creationId xmlns:a16="http://schemas.microsoft.com/office/drawing/2014/main" id="{2EC67BCC-43F8-4BD9-8676-1BB743FE94B3}"/>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88690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Multidimensional. </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25303" y="1715394"/>
            <a:ext cx="6146800" cy="3349625"/>
          </a:xfrm>
        </p:spPr>
      </p:pic>
      <p:sp>
        <p:nvSpPr>
          <p:cNvPr id="3" name="TextBox 2"/>
          <p:cNvSpPr txBox="1"/>
          <p:nvPr/>
        </p:nvSpPr>
        <p:spPr>
          <a:xfrm>
            <a:off x="6993466" y="1715394"/>
            <a:ext cx="4487333" cy="1499117"/>
          </a:xfrm>
          <a:prstGeom prst="rect">
            <a:avLst/>
          </a:prstGeom>
          <a:noFill/>
        </p:spPr>
        <p:txBody>
          <a:bodyPr wrap="square" lIns="0" tIns="0" rIns="0" bIns="0" rtlCol="0">
            <a:spAutoFit/>
          </a:bodyPr>
          <a:lstStyle/>
          <a:p>
            <a:pPr>
              <a:lnSpc>
                <a:spcPct val="110000"/>
              </a:lnSpc>
            </a:pPr>
            <a:r>
              <a:rPr lang="en-US" sz="1799" dirty="0"/>
              <a:t>Multidimensional arrays can be described as "arrays of arrays". For example, a bidimensional array can be imagined as a bidimensional table made of elements, all of them of a same uniform data type</a:t>
            </a:r>
            <a:r>
              <a:rPr lang="en-US" sz="1199" dirty="0"/>
              <a:t>.</a:t>
            </a:r>
          </a:p>
        </p:txBody>
      </p:sp>
      <p:sp>
        <p:nvSpPr>
          <p:cNvPr id="6" name="Rectangle 5">
            <a:extLst>
              <a:ext uri="{FF2B5EF4-FFF2-40B4-BE49-F238E27FC236}">
                <a16:creationId xmlns:a16="http://schemas.microsoft.com/office/drawing/2014/main" id="{08AD37AC-4B7F-4957-BF27-942DFCEDD934}"/>
              </a:ext>
            </a:extLst>
          </p:cNvPr>
          <p:cNvSpPr/>
          <p:nvPr/>
        </p:nvSpPr>
        <p:spPr>
          <a:xfrm>
            <a:off x="6772103" y="3214511"/>
            <a:ext cx="6096000" cy="1936701"/>
          </a:xfrm>
          <a:prstGeom prst="rect">
            <a:avLst/>
          </a:prstGeom>
        </p:spPr>
        <p:txBody>
          <a:bodyPr>
            <a:spAutoFit/>
          </a:bodyPr>
          <a:lstStyle/>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multidimensional array declaration</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with uniform initialization</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integerList</a:t>
            </a:r>
            <a:r>
              <a:rPr lang="en-US" sz="1199" dirty="0">
                <a:solidFill>
                  <a:srgbClr val="000000"/>
                </a:solidFill>
                <a:latin typeface="Consolas" panose="020B0609020204030204" pitchFamily="49" charset="0"/>
              </a:rPr>
              <a:t>[2][2] = { {2,3}, {4,5} };</a:t>
            </a:r>
          </a:p>
          <a:p>
            <a:endParaRPr lang="en-US" sz="1199" dirty="0">
              <a:solidFill>
                <a:srgbClr val="000000"/>
              </a:solidFill>
              <a:latin typeface="Consolas" panose="020B0609020204030204" pitchFamily="49" charset="0"/>
            </a:endParaRPr>
          </a:p>
          <a:p>
            <a:r>
              <a:rPr lang="nn-NO" sz="1199" dirty="0">
                <a:solidFill>
                  <a:srgbClr val="000000"/>
                </a:solidFill>
                <a:latin typeface="Consolas" panose="020B0609020204030204" pitchFamily="49" charset="0"/>
              </a:rPr>
              <a:t>  </a:t>
            </a:r>
            <a:r>
              <a:rPr lang="nn-NO" sz="1199" dirty="0">
                <a:solidFill>
                  <a:srgbClr val="0000FF"/>
                </a:solidFill>
                <a:latin typeface="Consolas" panose="020B0609020204030204" pitchFamily="49" charset="0"/>
              </a:rPr>
              <a:t>for</a:t>
            </a:r>
            <a:r>
              <a:rPr lang="nn-NO" sz="1199" dirty="0">
                <a:solidFill>
                  <a:srgbClr val="000000"/>
                </a:solidFill>
                <a:latin typeface="Consolas" panose="020B0609020204030204" pitchFamily="49" charset="0"/>
              </a:rPr>
              <a:t> (</a:t>
            </a:r>
            <a:r>
              <a:rPr lang="nn-NO" sz="1199" dirty="0">
                <a:solidFill>
                  <a:srgbClr val="0000FF"/>
                </a:solidFill>
                <a:latin typeface="Consolas" panose="020B0609020204030204" pitchFamily="49" charset="0"/>
              </a:rPr>
              <a:t>int</a:t>
            </a:r>
            <a:r>
              <a:rPr lang="nn-NO" sz="1199" dirty="0">
                <a:solidFill>
                  <a:srgbClr val="000000"/>
                </a:solidFill>
                <a:latin typeface="Consolas" panose="020B0609020204030204" pitchFamily="49" charset="0"/>
              </a:rPr>
              <a:t> i = 0; i &lt; 2; i++)</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for</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j = 0; j &lt; 2; </a:t>
            </a:r>
            <a:r>
              <a:rPr lang="en-US" sz="1199" dirty="0" err="1">
                <a:solidFill>
                  <a:srgbClr val="000000"/>
                </a:solidFill>
                <a:latin typeface="Consolas" panose="020B0609020204030204" pitchFamily="49" charset="0"/>
              </a:rPr>
              <a:t>j++</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integerList</a:t>
            </a:r>
            <a:r>
              <a:rPr lang="en-US" sz="1199" dirty="0">
                <a:solidFill>
                  <a:srgbClr val="000000"/>
                </a:solidFill>
                <a:latin typeface="Consolas" panose="020B0609020204030204" pitchFamily="49" charset="0"/>
              </a:rPr>
              <a:t>[</a:t>
            </a:r>
            <a:r>
              <a:rPr lang="en-US" sz="1199" dirty="0" err="1">
                <a:solidFill>
                  <a:srgbClr val="000000"/>
                </a:solidFill>
                <a:latin typeface="Consolas" panose="020B0609020204030204" pitchFamily="49" charset="0"/>
              </a:rPr>
              <a:t>i</a:t>
            </a:r>
            <a:r>
              <a:rPr lang="en-US" sz="1199" dirty="0">
                <a:solidFill>
                  <a:srgbClr val="000000"/>
                </a:solidFill>
                <a:latin typeface="Consolas" panose="020B0609020204030204" pitchFamily="49" charset="0"/>
              </a:rPr>
              <a:t>][j]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std::endl;</a:t>
            </a:r>
          </a:p>
          <a:p>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std::endl;</a:t>
            </a:r>
          </a:p>
          <a:p>
            <a:r>
              <a:rPr lang="en-US" sz="1199" dirty="0">
                <a:solidFill>
                  <a:srgbClr val="000000"/>
                </a:solidFill>
                <a:latin typeface="Consolas" panose="020B0609020204030204" pitchFamily="49" charset="0"/>
              </a:rPr>
              <a:t>  }</a:t>
            </a:r>
            <a:endParaRPr lang="en-US" sz="1199" dirty="0"/>
          </a:p>
        </p:txBody>
      </p:sp>
      <p:sp>
        <p:nvSpPr>
          <p:cNvPr id="5" name="Footer Placeholder 4">
            <a:extLst>
              <a:ext uri="{FF2B5EF4-FFF2-40B4-BE49-F238E27FC236}">
                <a16:creationId xmlns:a16="http://schemas.microsoft.com/office/drawing/2014/main" id="{E5F8CBD8-CF11-41B9-9EA7-B73A42D5025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3035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Multidimensional. </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241550"/>
            <a:ext cx="6637338" cy="3095625"/>
          </a:xfrm>
        </p:spPr>
      </p:pic>
      <p:sp>
        <p:nvSpPr>
          <p:cNvPr id="3" name="TextBox 2"/>
          <p:cNvSpPr txBox="1"/>
          <p:nvPr/>
        </p:nvSpPr>
        <p:spPr>
          <a:xfrm>
            <a:off x="774056" y="1580576"/>
            <a:ext cx="8099011" cy="280828"/>
          </a:xfrm>
          <a:prstGeom prst="rect">
            <a:avLst/>
          </a:prstGeom>
          <a:noFill/>
        </p:spPr>
        <p:txBody>
          <a:bodyPr wrap="square" lIns="0" tIns="0" rIns="0" bIns="0" rtlCol="0">
            <a:spAutoFit/>
          </a:bodyPr>
          <a:lstStyle/>
          <a:p>
            <a:pPr>
              <a:lnSpc>
                <a:spcPct val="110000"/>
              </a:lnSpc>
            </a:pPr>
            <a:r>
              <a:rPr lang="en-US" sz="1799" dirty="0"/>
              <a:t>Alternate representation:</a:t>
            </a:r>
          </a:p>
        </p:txBody>
      </p:sp>
      <p:sp>
        <p:nvSpPr>
          <p:cNvPr id="5" name="Footer Placeholder 4">
            <a:extLst>
              <a:ext uri="{FF2B5EF4-FFF2-40B4-BE49-F238E27FC236}">
                <a16:creationId xmlns:a16="http://schemas.microsoft.com/office/drawing/2014/main" id="{E41AB2EC-A487-49E4-AC6F-0957C3A6080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413805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844B46B-66FB-4F76-8B0E-37D7D4617D33}"/>
              </a:ext>
            </a:extLst>
          </p:cNvPr>
          <p:cNvSpPr>
            <a:spLocks noGrp="1"/>
          </p:cNvSpPr>
          <p:nvPr>
            <p:ph type="title"/>
          </p:nvPr>
        </p:nvSpPr>
        <p:spPr/>
        <p:txBody>
          <a:bodyPr/>
          <a:lstStyle/>
          <a:p>
            <a:r>
              <a:rPr lang="en-US" dirty="0"/>
              <a:t>Table of contents</a:t>
            </a:r>
            <a:br>
              <a:rPr lang="en-US" dirty="0"/>
            </a:br>
            <a:r>
              <a:rPr lang="en-US" b="0" dirty="0"/>
              <a:t>Index / Agenda</a:t>
            </a:r>
            <a:endParaRPr lang="en-US" dirty="0"/>
          </a:p>
        </p:txBody>
      </p:sp>
      <p:sp>
        <p:nvSpPr>
          <p:cNvPr id="5" name="Aganda">
            <a:extLst>
              <a:ext uri="{FF2B5EF4-FFF2-40B4-BE49-F238E27FC236}">
                <a16:creationId xmlns:a16="http://schemas.microsoft.com/office/drawing/2014/main" id="{A38F6808-4085-423A-A99A-9DC01B1678CB}"/>
              </a:ext>
            </a:extLst>
          </p:cNvPr>
          <p:cNvSpPr>
            <a:spLocks noGrp="1"/>
          </p:cNvSpPr>
          <p:nvPr>
            <p:ph type="body" sz="quarter" idx="12"/>
          </p:nvPr>
        </p:nvSpPr>
        <p:spPr/>
        <p:txBody>
          <a:bodyPr/>
          <a:lstStyle/>
          <a:p>
            <a:pPr lvl="1"/>
            <a:r>
              <a:rPr lang="en-US" dirty="0"/>
              <a:t>Statements	</a:t>
            </a:r>
          </a:p>
          <a:p>
            <a:pPr lvl="1"/>
            <a:r>
              <a:rPr lang="en-US" dirty="0"/>
              <a:t>Flow Control	</a:t>
            </a:r>
          </a:p>
          <a:p>
            <a:pPr lvl="2"/>
            <a:r>
              <a:rPr lang="en-US" b="0" dirty="0"/>
              <a:t>Arrays	</a:t>
            </a:r>
          </a:p>
          <a:p>
            <a:pPr lvl="3"/>
            <a:r>
              <a:rPr lang="en-US" dirty="0"/>
              <a:t>Initialization	</a:t>
            </a:r>
          </a:p>
          <a:p>
            <a:pPr lvl="3"/>
            <a:r>
              <a:rPr lang="en-US" dirty="0"/>
              <a:t>Multidimensional	</a:t>
            </a:r>
          </a:p>
          <a:p>
            <a:pPr lvl="3"/>
            <a:r>
              <a:rPr lang="en-US" dirty="0"/>
              <a:t>Character sequences	</a:t>
            </a:r>
          </a:p>
          <a:p>
            <a:pPr lvl="1"/>
            <a:r>
              <a:rPr lang="en-US" dirty="0"/>
              <a:t>Data Structures	</a:t>
            </a:r>
          </a:p>
          <a:p>
            <a:pPr lvl="1"/>
            <a:r>
              <a:rPr lang="en-US" dirty="0"/>
              <a:t>Typedefs	</a:t>
            </a:r>
          </a:p>
          <a:p>
            <a:pPr lvl="1"/>
            <a:r>
              <a:rPr lang="en-US" dirty="0"/>
              <a:t>Enums	</a:t>
            </a:r>
          </a:p>
          <a:p>
            <a:pPr lvl="1"/>
            <a:r>
              <a:rPr lang="en-US" dirty="0"/>
              <a:t>Unions	</a:t>
            </a:r>
          </a:p>
          <a:p>
            <a:pPr lvl="1"/>
            <a:r>
              <a:rPr lang="en-US" dirty="0"/>
              <a:t>Author	</a:t>
            </a:r>
          </a:p>
        </p:txBody>
      </p:sp>
      <p:sp>
        <p:nvSpPr>
          <p:cNvPr id="3" name="Footer Placeholder">
            <a:extLst>
              <a:ext uri="{FF2B5EF4-FFF2-40B4-BE49-F238E27FC236}">
                <a16:creationId xmlns:a16="http://schemas.microsoft.com/office/drawing/2014/main" id="{06245AF5-1AE3-49EC-B4ED-2C4EC9A6E5F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405433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Character Sequences. </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44731" y="2105773"/>
            <a:ext cx="8204200" cy="210185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11" y="4207623"/>
            <a:ext cx="6721693" cy="1459558"/>
          </a:xfrm>
          <a:prstGeom prst="rect">
            <a:avLst/>
          </a:prstGeom>
        </p:spPr>
      </p:pic>
      <p:sp>
        <p:nvSpPr>
          <p:cNvPr id="5" name="Footer Placeholder 4">
            <a:extLst>
              <a:ext uri="{FF2B5EF4-FFF2-40B4-BE49-F238E27FC236}">
                <a16:creationId xmlns:a16="http://schemas.microsoft.com/office/drawing/2014/main" id="{2248416E-2E24-4E0D-805F-E1F5351BF75F}"/>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326699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Character Sequences. </a:t>
            </a:r>
            <a:br>
              <a:rPr lang="en-US" dirty="0"/>
            </a:br>
            <a:r>
              <a:rPr lang="en-US" dirty="0"/>
              <a:t>Initialization. </a:t>
            </a:r>
          </a:p>
        </p:txBody>
      </p:sp>
      <p:sp>
        <p:nvSpPr>
          <p:cNvPr id="7" name="Content Placeholder 6">
            <a:extLst>
              <a:ext uri="{FF2B5EF4-FFF2-40B4-BE49-F238E27FC236}">
                <a16:creationId xmlns:a16="http://schemas.microsoft.com/office/drawing/2014/main" id="{F8904CEA-77B7-48EE-8ED0-FDCC577609F4}"/>
              </a:ext>
            </a:extLst>
          </p:cNvPr>
          <p:cNvSpPr>
            <a:spLocks noGrp="1"/>
          </p:cNvSpPr>
          <p:nvPr>
            <p:ph idx="4294967295"/>
          </p:nvPr>
        </p:nvSpPr>
        <p:spPr>
          <a:xfrm>
            <a:off x="410400" y="1415144"/>
            <a:ext cx="6275388" cy="2738438"/>
          </a:xfrm>
        </p:spPr>
        <p:txBody>
          <a:bodyPr/>
          <a:lstStyle/>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char</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cString</a:t>
            </a:r>
            <a:r>
              <a:rPr lang="en-US" sz="1199" dirty="0">
                <a:solidFill>
                  <a:srgbClr val="000000"/>
                </a:solidFill>
                <a:latin typeface="Consolas" panose="020B0609020204030204" pitchFamily="49" charset="0"/>
              </a:rPr>
              <a:t>[10] = { </a:t>
            </a:r>
            <a:r>
              <a:rPr lang="en-US" sz="1199" dirty="0">
                <a:solidFill>
                  <a:srgbClr val="A31515"/>
                </a:solidFill>
                <a:latin typeface="Consolas" panose="020B0609020204030204" pitchFamily="49" charset="0"/>
              </a:rPr>
              <a:t>'h'</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'l'</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'l'</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'o'</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'\0'</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does not automatically add null char</a:t>
            </a:r>
            <a:endParaRPr lang="en-US" sz="1199" dirty="0">
              <a:solidFill>
                <a:srgbClr val="000000"/>
              </a:solidFill>
              <a:latin typeface="Consolas" panose="020B0609020204030204" pitchFamily="49" charset="0"/>
            </a:endParaRPr>
          </a:p>
          <a:p>
            <a:r>
              <a:rPr lang="it-IT" sz="1199" dirty="0">
                <a:solidFill>
                  <a:srgbClr val="000000"/>
                </a:solidFill>
                <a:latin typeface="Consolas" panose="020B0609020204030204" pitchFamily="49" charset="0"/>
              </a:rPr>
              <a:t>  </a:t>
            </a:r>
            <a:r>
              <a:rPr lang="it-IT" sz="1199" dirty="0">
                <a:solidFill>
                  <a:srgbClr val="0000FF"/>
                </a:solidFill>
                <a:latin typeface="Consolas" panose="020B0609020204030204" pitchFamily="49" charset="0"/>
              </a:rPr>
              <a:t>char</a:t>
            </a:r>
            <a:r>
              <a:rPr lang="it-IT" sz="1199" dirty="0">
                <a:solidFill>
                  <a:srgbClr val="000000"/>
                </a:solidFill>
                <a:latin typeface="Consolas" panose="020B0609020204030204" pitchFamily="49" charset="0"/>
              </a:rPr>
              <a:t> s1[] = { </a:t>
            </a:r>
            <a:r>
              <a:rPr lang="it-IT" sz="1199" dirty="0">
                <a:solidFill>
                  <a:srgbClr val="A31515"/>
                </a:solidFill>
                <a:latin typeface="Consolas" panose="020B0609020204030204" pitchFamily="49" charset="0"/>
              </a:rPr>
              <a:t>'h'</a:t>
            </a:r>
            <a:r>
              <a:rPr lang="it-IT" sz="1199" dirty="0">
                <a:solidFill>
                  <a:srgbClr val="000000"/>
                </a:solidFill>
                <a:latin typeface="Consolas" panose="020B0609020204030204" pitchFamily="49" charset="0"/>
              </a:rPr>
              <a:t>, </a:t>
            </a:r>
            <a:r>
              <a:rPr lang="it-IT" sz="1199" dirty="0">
                <a:solidFill>
                  <a:srgbClr val="A31515"/>
                </a:solidFill>
                <a:latin typeface="Consolas" panose="020B0609020204030204" pitchFamily="49" charset="0"/>
              </a:rPr>
              <a:t>'e'</a:t>
            </a:r>
            <a:r>
              <a:rPr lang="it-IT" sz="1199" dirty="0">
                <a:solidFill>
                  <a:srgbClr val="000000"/>
                </a:solidFill>
                <a:latin typeface="Consolas" panose="020B0609020204030204" pitchFamily="49" charset="0"/>
              </a:rPr>
              <a:t>, </a:t>
            </a:r>
            <a:r>
              <a:rPr lang="it-IT" sz="1199" dirty="0">
                <a:solidFill>
                  <a:srgbClr val="A31515"/>
                </a:solidFill>
                <a:latin typeface="Consolas" panose="020B0609020204030204" pitchFamily="49" charset="0"/>
              </a:rPr>
              <a:t>'l'</a:t>
            </a:r>
            <a:r>
              <a:rPr lang="it-IT" sz="1199" dirty="0">
                <a:solidFill>
                  <a:srgbClr val="000000"/>
                </a:solidFill>
                <a:latin typeface="Consolas" panose="020B0609020204030204" pitchFamily="49" charset="0"/>
              </a:rPr>
              <a:t>, </a:t>
            </a:r>
            <a:r>
              <a:rPr lang="it-IT" sz="1199" dirty="0">
                <a:solidFill>
                  <a:srgbClr val="A31515"/>
                </a:solidFill>
                <a:latin typeface="Consolas" panose="020B0609020204030204" pitchFamily="49" charset="0"/>
              </a:rPr>
              <a:t>'l'</a:t>
            </a:r>
            <a:r>
              <a:rPr lang="it-IT" sz="1199" dirty="0">
                <a:solidFill>
                  <a:srgbClr val="000000"/>
                </a:solidFill>
                <a:latin typeface="Consolas" panose="020B0609020204030204" pitchFamily="49" charset="0"/>
              </a:rPr>
              <a:t>, </a:t>
            </a:r>
            <a:r>
              <a:rPr lang="it-IT" sz="1199" dirty="0">
                <a:solidFill>
                  <a:srgbClr val="A31515"/>
                </a:solidFill>
                <a:latin typeface="Consolas" panose="020B0609020204030204" pitchFamily="49" charset="0"/>
              </a:rPr>
              <a:t>'o'</a:t>
            </a:r>
            <a:r>
              <a:rPr lang="it-IT"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automatically adds null char</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char</a:t>
            </a:r>
            <a:r>
              <a:rPr lang="en-US" sz="1199" dirty="0">
                <a:solidFill>
                  <a:srgbClr val="000000"/>
                </a:solidFill>
                <a:latin typeface="Consolas" panose="020B0609020204030204" pitchFamily="49" charset="0"/>
              </a:rPr>
              <a:t> s2[] = </a:t>
            </a:r>
            <a:r>
              <a:rPr lang="en-US" sz="1199" dirty="0">
                <a:solidFill>
                  <a:srgbClr val="A31515"/>
                </a:solidFill>
                <a:latin typeface="Consolas" panose="020B0609020204030204" pitchFamily="49" charset="0"/>
              </a:rPr>
              <a:t>"hello"</a:t>
            </a:r>
            <a:r>
              <a:rPr lang="en-US" sz="1199" dirty="0">
                <a:solidFill>
                  <a:srgbClr val="000000"/>
                </a:solidFill>
                <a:latin typeface="Consolas" panose="020B0609020204030204" pitchFamily="49" charset="0"/>
              </a:rPr>
              <a:t>;</a:t>
            </a:r>
          </a:p>
          <a:p>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prints random number</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strlen</a:t>
            </a:r>
            <a:r>
              <a:rPr lang="en-US" sz="1199" dirty="0">
                <a:solidFill>
                  <a:srgbClr val="000000"/>
                </a:solidFill>
                <a:latin typeface="Consolas" panose="020B0609020204030204" pitchFamily="49" charset="0"/>
              </a:rPr>
              <a:t>(s1)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prints array length - 5</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strlen</a:t>
            </a:r>
            <a:r>
              <a:rPr lang="en-US" sz="1199" dirty="0">
                <a:solidFill>
                  <a:srgbClr val="000000"/>
                </a:solidFill>
                <a:latin typeface="Consolas" panose="020B0609020204030204" pitchFamily="49" charset="0"/>
              </a:rPr>
              <a:t>(s2)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endParaRPr lang="en-US" sz="1199" dirty="0"/>
          </a:p>
        </p:txBody>
      </p:sp>
      <p:sp>
        <p:nvSpPr>
          <p:cNvPr id="5" name="TextBox 4"/>
          <p:cNvSpPr txBox="1"/>
          <p:nvPr/>
        </p:nvSpPr>
        <p:spPr>
          <a:xfrm>
            <a:off x="389466" y="4013168"/>
            <a:ext cx="11260667" cy="280828"/>
          </a:xfrm>
          <a:prstGeom prst="rect">
            <a:avLst/>
          </a:prstGeom>
          <a:noFill/>
        </p:spPr>
        <p:txBody>
          <a:bodyPr wrap="square" lIns="0" tIns="0" rIns="0" bIns="0" rtlCol="0">
            <a:spAutoFit/>
          </a:bodyPr>
          <a:lstStyle/>
          <a:p>
            <a:pPr>
              <a:lnSpc>
                <a:spcPct val="110000"/>
              </a:lnSpc>
            </a:pPr>
            <a:r>
              <a:rPr lang="en-US" sz="1799" dirty="0"/>
              <a:t>This type of initialization is only available at declaration. </a:t>
            </a:r>
          </a:p>
        </p:txBody>
      </p:sp>
      <p:sp>
        <p:nvSpPr>
          <p:cNvPr id="6" name="TextBox 5"/>
          <p:cNvSpPr txBox="1"/>
          <p:nvPr/>
        </p:nvSpPr>
        <p:spPr>
          <a:xfrm>
            <a:off x="389466" y="4385599"/>
            <a:ext cx="3137505" cy="430407"/>
          </a:xfrm>
          <a:prstGeom prst="rect">
            <a:avLst/>
          </a:prstGeom>
          <a:solidFill>
            <a:srgbClr val="FFD732"/>
          </a:solidFill>
          <a:ln>
            <a:solidFill>
              <a:schemeClr val="accent1"/>
            </a:solidFill>
          </a:ln>
        </p:spPr>
        <p:txBody>
          <a:bodyPr wrap="square" lIns="0" tIns="0" rIns="0" bIns="0" rtlCol="0">
            <a:spAutoFit/>
          </a:bodyPr>
          <a:lstStyle/>
          <a:p>
            <a:r>
              <a:rPr lang="en-US" sz="1399" dirty="0"/>
              <a:t>   s1 = { </a:t>
            </a:r>
            <a:r>
              <a:rPr lang="en-US" sz="1399" dirty="0">
                <a:solidFill>
                  <a:srgbClr val="C00000"/>
                </a:solidFill>
              </a:rPr>
              <a:t>'w'</a:t>
            </a:r>
            <a:r>
              <a:rPr lang="en-US" sz="1399" dirty="0"/>
              <a:t>, </a:t>
            </a:r>
            <a:r>
              <a:rPr lang="en-US" sz="1399" dirty="0">
                <a:solidFill>
                  <a:srgbClr val="C00000"/>
                </a:solidFill>
              </a:rPr>
              <a:t>'o'</a:t>
            </a:r>
            <a:r>
              <a:rPr lang="en-US" sz="1399" dirty="0"/>
              <a:t>, </a:t>
            </a:r>
            <a:r>
              <a:rPr lang="en-US" sz="1399" dirty="0">
                <a:solidFill>
                  <a:srgbClr val="C00000"/>
                </a:solidFill>
              </a:rPr>
              <a:t>'r'</a:t>
            </a:r>
            <a:r>
              <a:rPr lang="en-US" sz="1399" dirty="0"/>
              <a:t>, </a:t>
            </a:r>
            <a:r>
              <a:rPr lang="en-US" sz="1399" dirty="0">
                <a:solidFill>
                  <a:srgbClr val="C00000"/>
                </a:solidFill>
              </a:rPr>
              <a:t>'l'</a:t>
            </a:r>
            <a:r>
              <a:rPr lang="en-US" sz="1399" dirty="0"/>
              <a:t>, </a:t>
            </a:r>
            <a:r>
              <a:rPr lang="en-US" sz="1399" dirty="0">
                <a:solidFill>
                  <a:srgbClr val="C00000"/>
                </a:solidFill>
              </a:rPr>
              <a:t>'d'</a:t>
            </a:r>
            <a:r>
              <a:rPr lang="en-US" sz="1399" dirty="0"/>
              <a:t> }; </a:t>
            </a:r>
            <a:r>
              <a:rPr lang="en-US" sz="1399" dirty="0">
                <a:solidFill>
                  <a:schemeClr val="accent6">
                    <a:lumMod val="75000"/>
                  </a:schemeClr>
                </a:solidFill>
              </a:rPr>
              <a:t>//not valid</a:t>
            </a:r>
            <a:endParaRPr lang="en-US" sz="1399" dirty="0"/>
          </a:p>
          <a:p>
            <a:r>
              <a:rPr lang="en-US" sz="1399" dirty="0"/>
              <a:t>   s1 = </a:t>
            </a:r>
            <a:r>
              <a:rPr lang="en-US" sz="1399" dirty="0">
                <a:solidFill>
                  <a:srgbClr val="C00000"/>
                </a:solidFill>
              </a:rPr>
              <a:t>"world"</a:t>
            </a:r>
            <a:r>
              <a:rPr lang="en-US" sz="1399" b="1" dirty="0">
                <a:solidFill>
                  <a:srgbClr val="C00000"/>
                </a:solidFill>
              </a:rPr>
              <a:t>;  </a:t>
            </a:r>
            <a:r>
              <a:rPr lang="en-US" sz="1399" dirty="0">
                <a:solidFill>
                  <a:srgbClr val="C00000"/>
                </a:solidFill>
              </a:rPr>
              <a:t>                </a:t>
            </a:r>
            <a:r>
              <a:rPr lang="en-US" sz="1399" dirty="0">
                <a:solidFill>
                  <a:schemeClr val="accent6">
                    <a:lumMod val="75000"/>
                  </a:schemeClr>
                </a:solidFill>
              </a:rPr>
              <a:t>//not valid</a:t>
            </a:r>
            <a:endParaRPr lang="en-US" sz="1399" dirty="0">
              <a:solidFill>
                <a:srgbClr val="C00000"/>
              </a:solidFill>
            </a:endParaRPr>
          </a:p>
        </p:txBody>
      </p:sp>
      <p:sp>
        <p:nvSpPr>
          <p:cNvPr id="3" name="Footer Placeholder 2">
            <a:extLst>
              <a:ext uri="{FF2B5EF4-FFF2-40B4-BE49-F238E27FC236}">
                <a16:creationId xmlns:a16="http://schemas.microsoft.com/office/drawing/2014/main" id="{6E3DC35B-9D19-496D-8805-95A70320AE9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351857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Character Sequences. </a:t>
            </a:r>
            <a:br>
              <a:rPr lang="en-US" dirty="0"/>
            </a:br>
            <a:r>
              <a:rPr lang="en-US" dirty="0"/>
              <a:t>Operations. </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51698415"/>
              </p:ext>
            </p:extLst>
          </p:nvPr>
        </p:nvGraphicFramePr>
        <p:xfrm>
          <a:off x="410400" y="1414463"/>
          <a:ext cx="8204202" cy="3677004"/>
        </p:xfrm>
        <a:graphic>
          <a:graphicData uri="http://schemas.openxmlformats.org/drawingml/2006/table">
            <a:tbl>
              <a:tblPr firstRow="1" bandRow="1">
                <a:tableStyleId>{5C22544A-7EE6-4342-B048-85BDC9FD1C3A}</a:tableStyleId>
              </a:tblPr>
              <a:tblGrid>
                <a:gridCol w="4102101">
                  <a:extLst>
                    <a:ext uri="{9D8B030D-6E8A-4147-A177-3AD203B41FA5}">
                      <a16:colId xmlns:a16="http://schemas.microsoft.com/office/drawing/2014/main" val="20000"/>
                    </a:ext>
                  </a:extLst>
                </a:gridCol>
                <a:gridCol w="4102101">
                  <a:extLst>
                    <a:ext uri="{9D8B030D-6E8A-4147-A177-3AD203B41FA5}">
                      <a16:colId xmlns:a16="http://schemas.microsoft.com/office/drawing/2014/main" val="20001"/>
                    </a:ext>
                  </a:extLst>
                </a:gridCol>
              </a:tblGrid>
              <a:tr h="370647">
                <a:tc>
                  <a:txBody>
                    <a:bodyPr/>
                    <a:lstStyle/>
                    <a:p>
                      <a:r>
                        <a:rPr lang="en-US" sz="1800" dirty="0"/>
                        <a:t>Name</a:t>
                      </a:r>
                    </a:p>
                  </a:txBody>
                  <a:tcPr marL="91386" marR="91386" marT="45696" marB="45696"/>
                </a:tc>
                <a:tc>
                  <a:txBody>
                    <a:bodyPr/>
                    <a:lstStyle/>
                    <a:p>
                      <a:r>
                        <a:rPr lang="en-US" sz="1800" dirty="0"/>
                        <a:t>Description</a:t>
                      </a:r>
                    </a:p>
                  </a:txBody>
                  <a:tcPr marL="91386" marR="91386" marT="45696" marB="45696"/>
                </a:tc>
                <a:extLst>
                  <a:ext uri="{0D108BD9-81ED-4DB2-BD59-A6C34878D82A}">
                    <a16:rowId xmlns:a16="http://schemas.microsoft.com/office/drawing/2014/main" val="10000"/>
                  </a:ext>
                </a:extLst>
              </a:tr>
              <a:tr h="370647">
                <a:tc>
                  <a:txBody>
                    <a:bodyPr/>
                    <a:lstStyle/>
                    <a:p>
                      <a:r>
                        <a:rPr lang="en-US" sz="1800" i="0" kern="1200" dirty="0" err="1">
                          <a:solidFill>
                            <a:schemeClr val="dk1"/>
                          </a:solidFill>
                          <a:effectLst/>
                          <a:latin typeface="+mn-lt"/>
                          <a:ea typeface="+mn-ea"/>
                          <a:cs typeface="+mn-cs"/>
                        </a:rPr>
                        <a:t>strcpy_s</a:t>
                      </a:r>
                      <a:r>
                        <a:rPr lang="en-US" sz="1800" i="0" kern="1200" dirty="0">
                          <a:solidFill>
                            <a:schemeClr val="dk1"/>
                          </a:solidFill>
                          <a:effectLst/>
                          <a:latin typeface="+mn-lt"/>
                          <a:ea typeface="+mn-ea"/>
                          <a:cs typeface="+mn-cs"/>
                        </a:rPr>
                        <a:t>(s1, s2)</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Copies s2 into s1</a:t>
                      </a:r>
                      <a:endParaRPr lang="en-US" sz="1800" dirty="0"/>
                    </a:p>
                  </a:txBody>
                  <a:tcPr marL="91386" marR="91386" marT="45696" marB="45696"/>
                </a:tc>
                <a:extLst>
                  <a:ext uri="{0D108BD9-81ED-4DB2-BD59-A6C34878D82A}">
                    <a16:rowId xmlns:a16="http://schemas.microsoft.com/office/drawing/2014/main" val="10001"/>
                  </a:ext>
                </a:extLst>
              </a:tr>
              <a:tr h="370647">
                <a:tc>
                  <a:txBody>
                    <a:bodyPr/>
                    <a:lstStyle/>
                    <a:p>
                      <a:r>
                        <a:rPr lang="en-US" sz="1800" i="0" kern="1200" dirty="0" err="1">
                          <a:solidFill>
                            <a:schemeClr val="dk1"/>
                          </a:solidFill>
                          <a:effectLst/>
                          <a:latin typeface="+mn-lt"/>
                          <a:ea typeface="+mn-ea"/>
                          <a:cs typeface="+mn-cs"/>
                        </a:rPr>
                        <a:t>strcat_s</a:t>
                      </a:r>
                      <a:r>
                        <a:rPr lang="en-US" sz="1800" i="0" kern="1200" dirty="0">
                          <a:solidFill>
                            <a:schemeClr val="dk1"/>
                          </a:solidFill>
                          <a:effectLst/>
                          <a:latin typeface="+mn-lt"/>
                          <a:ea typeface="+mn-ea"/>
                          <a:cs typeface="+mn-cs"/>
                        </a:rPr>
                        <a:t>(s1, s2)</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Concatenates s2 onto the end of s1</a:t>
                      </a:r>
                      <a:endParaRPr lang="en-US" sz="1800" dirty="0"/>
                    </a:p>
                  </a:txBody>
                  <a:tcPr marL="91386" marR="91386" marT="45696" marB="45696"/>
                </a:tc>
                <a:extLst>
                  <a:ext uri="{0D108BD9-81ED-4DB2-BD59-A6C34878D82A}">
                    <a16:rowId xmlns:a16="http://schemas.microsoft.com/office/drawing/2014/main" val="10002"/>
                  </a:ext>
                </a:extLst>
              </a:tr>
              <a:tr h="370647">
                <a:tc>
                  <a:txBody>
                    <a:bodyPr/>
                    <a:lstStyle/>
                    <a:p>
                      <a:r>
                        <a:rPr lang="en-US" sz="1800" i="0" kern="1200" dirty="0" err="1">
                          <a:solidFill>
                            <a:schemeClr val="dk1"/>
                          </a:solidFill>
                          <a:effectLst/>
                          <a:latin typeface="+mn-lt"/>
                          <a:ea typeface="+mn-ea"/>
                          <a:cs typeface="+mn-cs"/>
                        </a:rPr>
                        <a:t>strlen</a:t>
                      </a:r>
                      <a:r>
                        <a:rPr lang="en-US" sz="1800" i="0" kern="1200" dirty="0">
                          <a:solidFill>
                            <a:schemeClr val="dk1"/>
                          </a:solidFill>
                          <a:effectLst/>
                          <a:latin typeface="+mn-lt"/>
                          <a:ea typeface="+mn-ea"/>
                          <a:cs typeface="+mn-cs"/>
                        </a:rPr>
                        <a:t>(s1)</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Returns the length of s1</a:t>
                      </a:r>
                      <a:endParaRPr lang="en-US" sz="1800" dirty="0"/>
                    </a:p>
                  </a:txBody>
                  <a:tcPr marL="91386" marR="91386" marT="45696" marB="45696"/>
                </a:tc>
                <a:extLst>
                  <a:ext uri="{0D108BD9-81ED-4DB2-BD59-A6C34878D82A}">
                    <a16:rowId xmlns:a16="http://schemas.microsoft.com/office/drawing/2014/main" val="10003"/>
                  </a:ext>
                </a:extLst>
              </a:tr>
              <a:tr h="913924">
                <a:tc>
                  <a:txBody>
                    <a:bodyPr/>
                    <a:lstStyle/>
                    <a:p>
                      <a:r>
                        <a:rPr lang="en-US" sz="1800" i="0" kern="1200" dirty="0" err="1">
                          <a:solidFill>
                            <a:schemeClr val="dk1"/>
                          </a:solidFill>
                          <a:effectLst/>
                          <a:latin typeface="+mn-lt"/>
                          <a:ea typeface="+mn-ea"/>
                          <a:cs typeface="+mn-cs"/>
                        </a:rPr>
                        <a:t>strcmp</a:t>
                      </a:r>
                      <a:r>
                        <a:rPr lang="en-US" sz="1800" i="0" kern="1200" dirty="0">
                          <a:solidFill>
                            <a:schemeClr val="dk1"/>
                          </a:solidFill>
                          <a:effectLst/>
                          <a:latin typeface="+mn-lt"/>
                          <a:ea typeface="+mn-ea"/>
                          <a:cs typeface="+mn-cs"/>
                        </a:rPr>
                        <a:t>(s1, s2)</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Returns 0 if s1 and s2 are the same; less then 0 if s1 &lt; s2; greater then 0 if s1 &gt; s2</a:t>
                      </a:r>
                      <a:endParaRPr lang="en-US" sz="1800" dirty="0"/>
                    </a:p>
                  </a:txBody>
                  <a:tcPr marL="91386" marR="91386" marT="45696" marB="45696"/>
                </a:tc>
                <a:extLst>
                  <a:ext uri="{0D108BD9-81ED-4DB2-BD59-A6C34878D82A}">
                    <a16:rowId xmlns:a16="http://schemas.microsoft.com/office/drawing/2014/main" val="10004"/>
                  </a:ext>
                </a:extLst>
              </a:tr>
              <a:tr h="639747">
                <a:tc>
                  <a:txBody>
                    <a:bodyPr/>
                    <a:lstStyle/>
                    <a:p>
                      <a:r>
                        <a:rPr lang="en-US" sz="1800" i="0" kern="1200" dirty="0" err="1">
                          <a:solidFill>
                            <a:schemeClr val="dk1"/>
                          </a:solidFill>
                          <a:effectLst/>
                          <a:latin typeface="+mn-lt"/>
                          <a:ea typeface="+mn-ea"/>
                          <a:cs typeface="+mn-cs"/>
                        </a:rPr>
                        <a:t>strchr</a:t>
                      </a:r>
                      <a:r>
                        <a:rPr lang="en-US" sz="1800" i="0" kern="1200" dirty="0">
                          <a:solidFill>
                            <a:schemeClr val="dk1"/>
                          </a:solidFill>
                          <a:effectLst/>
                          <a:latin typeface="+mn-lt"/>
                          <a:ea typeface="+mn-ea"/>
                          <a:cs typeface="+mn-cs"/>
                        </a:rPr>
                        <a:t>(s1, </a:t>
                      </a:r>
                      <a:r>
                        <a:rPr lang="en-US" sz="1800" i="0" kern="1200" dirty="0" err="1">
                          <a:solidFill>
                            <a:schemeClr val="dk1"/>
                          </a:solidFill>
                          <a:effectLst/>
                          <a:latin typeface="+mn-lt"/>
                          <a:ea typeface="+mn-ea"/>
                          <a:cs typeface="+mn-cs"/>
                        </a:rPr>
                        <a:t>ch</a:t>
                      </a:r>
                      <a:r>
                        <a:rPr lang="en-US" sz="1800" i="0" kern="1200" dirty="0">
                          <a:solidFill>
                            <a:schemeClr val="dk1"/>
                          </a:solidFill>
                          <a:effectLst/>
                          <a:latin typeface="+mn-lt"/>
                          <a:ea typeface="+mn-ea"/>
                          <a:cs typeface="+mn-cs"/>
                        </a:rPr>
                        <a:t>)</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Returns a pointer to the first occurrence o</a:t>
                      </a:r>
                      <a:r>
                        <a:rPr lang="en-US" sz="1800" i="0" kern="1200" baseline="0" dirty="0">
                          <a:solidFill>
                            <a:schemeClr val="dk1"/>
                          </a:solidFill>
                          <a:effectLst/>
                          <a:latin typeface="+mn-lt"/>
                          <a:ea typeface="+mn-ea"/>
                          <a:cs typeface="+mn-cs"/>
                        </a:rPr>
                        <a:t> </a:t>
                      </a:r>
                      <a:r>
                        <a:rPr lang="en-US" sz="1800" i="0" kern="1200" dirty="0" err="1">
                          <a:solidFill>
                            <a:schemeClr val="dk1"/>
                          </a:solidFill>
                          <a:effectLst/>
                          <a:latin typeface="+mn-lt"/>
                          <a:ea typeface="+mn-ea"/>
                          <a:cs typeface="+mn-cs"/>
                        </a:rPr>
                        <a:t>ch</a:t>
                      </a:r>
                      <a:r>
                        <a:rPr lang="en-US" sz="1800" i="0" kern="1200" dirty="0">
                          <a:solidFill>
                            <a:schemeClr val="dk1"/>
                          </a:solidFill>
                          <a:effectLst/>
                          <a:latin typeface="+mn-lt"/>
                          <a:ea typeface="+mn-ea"/>
                          <a:cs typeface="+mn-cs"/>
                        </a:rPr>
                        <a:t> in s1</a:t>
                      </a:r>
                      <a:endParaRPr lang="en-US" sz="1800" dirty="0"/>
                    </a:p>
                  </a:txBody>
                  <a:tcPr marL="91386" marR="91386" marT="45696" marB="45696"/>
                </a:tc>
                <a:extLst>
                  <a:ext uri="{0D108BD9-81ED-4DB2-BD59-A6C34878D82A}">
                    <a16:rowId xmlns:a16="http://schemas.microsoft.com/office/drawing/2014/main" val="10005"/>
                  </a:ext>
                </a:extLst>
              </a:tr>
              <a:tr h="639747">
                <a:tc>
                  <a:txBody>
                    <a:bodyPr/>
                    <a:lstStyle/>
                    <a:p>
                      <a:r>
                        <a:rPr lang="en-US" sz="1800" i="0" kern="1200" dirty="0" err="1">
                          <a:solidFill>
                            <a:schemeClr val="dk1"/>
                          </a:solidFill>
                          <a:effectLst/>
                          <a:latin typeface="+mn-lt"/>
                          <a:ea typeface="+mn-ea"/>
                          <a:cs typeface="+mn-cs"/>
                        </a:rPr>
                        <a:t>strstr</a:t>
                      </a:r>
                      <a:r>
                        <a:rPr lang="en-US" sz="1800" i="0" kern="1200" dirty="0">
                          <a:solidFill>
                            <a:schemeClr val="dk1"/>
                          </a:solidFill>
                          <a:effectLst/>
                          <a:latin typeface="+mn-lt"/>
                          <a:ea typeface="+mn-ea"/>
                          <a:cs typeface="+mn-cs"/>
                        </a:rPr>
                        <a:t>(s1, s2)</a:t>
                      </a:r>
                      <a:endParaRPr lang="en-US" sz="1800" dirty="0"/>
                    </a:p>
                  </a:txBody>
                  <a:tcPr marL="91386" marR="91386" marT="45696" marB="45696"/>
                </a:tc>
                <a:tc>
                  <a:txBody>
                    <a:bodyPr/>
                    <a:lstStyle/>
                    <a:p>
                      <a:r>
                        <a:rPr lang="en-US" sz="1800" i="0" kern="1200" dirty="0">
                          <a:solidFill>
                            <a:schemeClr val="dk1"/>
                          </a:solidFill>
                          <a:effectLst/>
                          <a:latin typeface="+mn-lt"/>
                          <a:ea typeface="+mn-ea"/>
                          <a:cs typeface="+mn-cs"/>
                        </a:rPr>
                        <a:t>Returns a pointer to the first occurrence of s2 in s1</a:t>
                      </a:r>
                      <a:endParaRPr lang="en-US" sz="1800" dirty="0"/>
                    </a:p>
                  </a:txBody>
                  <a:tcPr marL="91386" marR="91386" marT="45696" marB="45696"/>
                </a:tc>
                <a:extLst>
                  <a:ext uri="{0D108BD9-81ED-4DB2-BD59-A6C34878D82A}">
                    <a16:rowId xmlns:a16="http://schemas.microsoft.com/office/drawing/2014/main" val="10006"/>
                  </a:ext>
                </a:extLst>
              </a:tr>
            </a:tbl>
          </a:graphicData>
        </a:graphic>
      </p:graphicFrame>
      <p:sp>
        <p:nvSpPr>
          <p:cNvPr id="3" name="Footer Placeholder 2">
            <a:extLst>
              <a:ext uri="{FF2B5EF4-FFF2-40B4-BE49-F238E27FC236}">
                <a16:creationId xmlns:a16="http://schemas.microsoft.com/office/drawing/2014/main" id="{840F5146-F830-403D-97F2-2728A8EA50E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097819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Character Sequences. </a:t>
            </a:r>
            <a:br>
              <a:rPr lang="en-US" dirty="0"/>
            </a:br>
            <a:r>
              <a:rPr lang="en-US"/>
              <a:t>Operations. </a:t>
            </a:r>
          </a:p>
        </p:txBody>
      </p:sp>
      <p:sp>
        <p:nvSpPr>
          <p:cNvPr id="5" name="Content Placeholder 4">
            <a:extLst>
              <a:ext uri="{FF2B5EF4-FFF2-40B4-BE49-F238E27FC236}">
                <a16:creationId xmlns:a16="http://schemas.microsoft.com/office/drawing/2014/main" id="{4884A602-84A8-4ECF-AA97-C095478FCBFE}"/>
              </a:ext>
            </a:extLst>
          </p:cNvPr>
          <p:cNvSpPr>
            <a:spLocks noGrp="1"/>
          </p:cNvSpPr>
          <p:nvPr>
            <p:ph idx="4294967295"/>
          </p:nvPr>
        </p:nvSpPr>
        <p:spPr>
          <a:xfrm>
            <a:off x="410400" y="1432490"/>
            <a:ext cx="5468938" cy="4749800"/>
          </a:xfrm>
        </p:spPr>
        <p:txBody>
          <a:bodyPr/>
          <a:lstStyle/>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if </a:t>
            </a:r>
            <a:r>
              <a:rPr lang="en-US" sz="1199" dirty="0" err="1">
                <a:solidFill>
                  <a:srgbClr val="008000"/>
                </a:solidFill>
                <a:latin typeface="Consolas" panose="020B0609020204030204" pitchFamily="49" charset="0"/>
              </a:rPr>
              <a:t>strcmp</a:t>
            </a:r>
            <a:r>
              <a:rPr lang="en-US" sz="1199" dirty="0">
                <a:solidFill>
                  <a:srgbClr val="008000"/>
                </a:solidFill>
                <a:latin typeface="Consolas" panose="020B0609020204030204" pitchFamily="49" charset="0"/>
              </a:rPr>
              <a:t> return 0, the char arrays are equal</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 ( !</a:t>
            </a:r>
            <a:r>
              <a:rPr lang="en-US" sz="1199" dirty="0" err="1">
                <a:solidFill>
                  <a:srgbClr val="000000"/>
                </a:solidFill>
                <a:latin typeface="Consolas" panose="020B0609020204030204" pitchFamily="49" charset="0"/>
              </a:rPr>
              <a:t>strcmp</a:t>
            </a:r>
            <a:r>
              <a:rPr lang="en-US" sz="1199" dirty="0">
                <a:solidFill>
                  <a:srgbClr val="000000"/>
                </a:solidFill>
                <a:latin typeface="Consolas" panose="020B0609020204030204" pitchFamily="49" charset="0"/>
              </a:rPr>
              <a:t>(s1, s2) )</a:t>
            </a: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"Arrays are equal."</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prints the length of s1</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strlen</a:t>
            </a:r>
            <a:r>
              <a:rPr lang="en-US" sz="1199" dirty="0">
                <a:solidFill>
                  <a:srgbClr val="000000"/>
                </a:solidFill>
                <a:latin typeface="Consolas" panose="020B0609020204030204" pitchFamily="49" charset="0"/>
              </a:rPr>
              <a:t> (s1)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concatenate strings</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strcat_s</a:t>
            </a:r>
            <a:r>
              <a:rPr lang="en-US" sz="1199" dirty="0">
                <a:solidFill>
                  <a:srgbClr val="000000"/>
                </a:solidFill>
                <a:latin typeface="Consolas" panose="020B0609020204030204" pitchFamily="49" charset="0"/>
              </a:rPr>
              <a:t>(s1, s2);</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s1 now contains "HelloWorld"</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s1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copy s1 into s2</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strcpy_s</a:t>
            </a:r>
            <a:r>
              <a:rPr lang="en-US" sz="1199" dirty="0">
                <a:solidFill>
                  <a:srgbClr val="000000"/>
                </a:solidFill>
                <a:latin typeface="Consolas" panose="020B0609020204030204" pitchFamily="49" charset="0"/>
              </a:rPr>
              <a:t>(s2, s1);</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s2 now holds "HelloWorld"</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s2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endParaRPr lang="en-US" sz="1199" dirty="0">
              <a:solidFill>
                <a:srgbClr val="000000"/>
              </a:solidFill>
              <a:latin typeface="Consolas" panose="020B0609020204030204" pitchFamily="49" charset="0"/>
            </a:endParaRPr>
          </a:p>
        </p:txBody>
      </p:sp>
      <p:sp>
        <p:nvSpPr>
          <p:cNvPr id="7" name="Content Placeholder 4">
            <a:extLst>
              <a:ext uri="{FF2B5EF4-FFF2-40B4-BE49-F238E27FC236}">
                <a16:creationId xmlns:a16="http://schemas.microsoft.com/office/drawing/2014/main" id="{E5DE643C-26BC-4533-83D9-BB76D7EC68A2}"/>
              </a:ext>
            </a:extLst>
          </p:cNvPr>
          <p:cNvSpPr txBox="1">
            <a:spLocks/>
          </p:cNvSpPr>
          <p:nvPr/>
        </p:nvSpPr>
        <p:spPr bwMode="auto">
          <a:xfrm>
            <a:off x="6096001" y="1432490"/>
            <a:ext cx="5469262" cy="19965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find a char in a string</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 ( </a:t>
            </a:r>
            <a:r>
              <a:rPr lang="en-US" sz="1199" dirty="0" err="1">
                <a:solidFill>
                  <a:srgbClr val="000000"/>
                </a:solidFill>
                <a:latin typeface="Consolas" panose="020B0609020204030204" pitchFamily="49" charset="0"/>
              </a:rPr>
              <a:t>strchr</a:t>
            </a:r>
            <a:r>
              <a:rPr lang="en-US" sz="1199" dirty="0">
                <a:solidFill>
                  <a:srgbClr val="000000"/>
                </a:solidFill>
                <a:latin typeface="Consolas" panose="020B0609020204030204" pitchFamily="49" charset="0"/>
              </a:rPr>
              <a:t>(s1, </a:t>
            </a:r>
            <a:r>
              <a:rPr lang="en-US" sz="1199" dirty="0">
                <a:solidFill>
                  <a:srgbClr val="A31515"/>
                </a:solidFill>
                <a:latin typeface="Consolas" panose="020B0609020204030204" pitchFamily="49" charset="0"/>
              </a:rPr>
              <a:t>'H'</a:t>
            </a:r>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"H is in s1"</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find a char sequence (substring) in a string</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 ( </a:t>
            </a:r>
            <a:r>
              <a:rPr lang="en-US" sz="1199" dirty="0" err="1">
                <a:solidFill>
                  <a:srgbClr val="000000"/>
                </a:solidFill>
                <a:latin typeface="Consolas" panose="020B0609020204030204" pitchFamily="49" charset="0"/>
              </a:rPr>
              <a:t>strstr</a:t>
            </a:r>
            <a:r>
              <a:rPr lang="en-US" sz="1199" dirty="0">
                <a:solidFill>
                  <a:srgbClr val="000000"/>
                </a:solidFill>
                <a:latin typeface="Consolas" panose="020B0609020204030204" pitchFamily="49" charset="0"/>
              </a:rPr>
              <a:t>(s1, </a:t>
            </a:r>
            <a:r>
              <a:rPr lang="en-US" sz="1199" dirty="0">
                <a:solidFill>
                  <a:srgbClr val="A31515"/>
                </a:solidFill>
                <a:latin typeface="Consolas" panose="020B0609020204030204" pitchFamily="49" charset="0"/>
              </a:rPr>
              <a:t>"Hello"</a:t>
            </a:r>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"`Hello` is in s1"</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endParaRPr lang="en-US" sz="1199" kern="0" dirty="0">
              <a:solidFill>
                <a:srgbClr val="000000"/>
              </a:solidFill>
              <a:latin typeface="Consolas" panose="020B0609020204030204" pitchFamily="49" charset="0"/>
            </a:endParaRPr>
          </a:p>
        </p:txBody>
      </p:sp>
      <p:sp>
        <p:nvSpPr>
          <p:cNvPr id="8" name="Content Placeholder 4">
            <a:extLst>
              <a:ext uri="{FF2B5EF4-FFF2-40B4-BE49-F238E27FC236}">
                <a16:creationId xmlns:a16="http://schemas.microsoft.com/office/drawing/2014/main" id="{048ADD0D-1929-47E8-BB7F-9AF94A219C2A}"/>
              </a:ext>
            </a:extLst>
          </p:cNvPr>
          <p:cNvSpPr txBox="1">
            <a:spLocks/>
          </p:cNvSpPr>
          <p:nvPr/>
        </p:nvSpPr>
        <p:spPr bwMode="auto">
          <a:xfrm>
            <a:off x="6096001" y="3447566"/>
            <a:ext cx="5469262" cy="2735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en-US" sz="1399" kern="0" dirty="0">
                <a:solidFill>
                  <a:srgbClr val="000000"/>
                </a:solidFill>
                <a:latin typeface="+mj-lt"/>
              </a:rPr>
              <a:t>If you intend to use different language specific commands without specifying for each one the containing namespace, you have to declare at the beginning of the file the use of that namespace. </a:t>
            </a:r>
          </a:p>
          <a:p>
            <a:endParaRPr lang="en-US" sz="1399" kern="0" dirty="0">
              <a:solidFill>
                <a:srgbClr val="000000"/>
              </a:solidFill>
              <a:latin typeface="+mj-lt"/>
            </a:endParaRPr>
          </a:p>
          <a:p>
            <a:r>
              <a:rPr lang="en-US" sz="1399" kern="0" dirty="0">
                <a:solidFill>
                  <a:srgbClr val="000000"/>
                </a:solidFill>
                <a:latin typeface="+mj-lt"/>
              </a:rPr>
              <a:t>Above code example needs declaring the use of ‘std’ namespace:</a:t>
            </a:r>
          </a:p>
          <a:p>
            <a:r>
              <a:rPr lang="en-US" sz="1199" dirty="0">
                <a:solidFill>
                  <a:srgbClr val="0000FF"/>
                </a:solidFill>
                <a:latin typeface="Consolas" panose="020B0609020204030204" pitchFamily="49" charset="0"/>
              </a:rPr>
              <a:t>using</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namespace</a:t>
            </a:r>
            <a:r>
              <a:rPr lang="en-US" sz="1199" dirty="0">
                <a:solidFill>
                  <a:srgbClr val="000000"/>
                </a:solidFill>
                <a:latin typeface="Consolas" panose="020B0609020204030204" pitchFamily="49" charset="0"/>
              </a:rPr>
              <a:t> std;</a:t>
            </a:r>
          </a:p>
          <a:p>
            <a:endParaRPr lang="en-US" sz="1199" dirty="0">
              <a:solidFill>
                <a:srgbClr val="000000"/>
              </a:solidFill>
              <a:latin typeface="Consolas" panose="020B0609020204030204" pitchFamily="49" charset="0"/>
            </a:endParaRPr>
          </a:p>
          <a:p>
            <a:r>
              <a:rPr lang="en-US" sz="1399" dirty="0">
                <a:solidFill>
                  <a:srgbClr val="000000"/>
                </a:solidFill>
                <a:latin typeface="+mj-lt"/>
              </a:rPr>
              <a:t>Conclusion: </a:t>
            </a:r>
          </a:p>
          <a:p>
            <a:r>
              <a:rPr lang="en-US" sz="1399" dirty="0">
                <a:solidFill>
                  <a:srgbClr val="000000"/>
                </a:solidFill>
                <a:latin typeface="+mj-lt"/>
              </a:rPr>
              <a:t>Instead of “std::cout” you can use directly “cout”</a:t>
            </a:r>
          </a:p>
        </p:txBody>
      </p:sp>
      <p:sp>
        <p:nvSpPr>
          <p:cNvPr id="3" name="Footer Placeholder 2">
            <a:extLst>
              <a:ext uri="{FF2B5EF4-FFF2-40B4-BE49-F238E27FC236}">
                <a16:creationId xmlns:a16="http://schemas.microsoft.com/office/drawing/2014/main" id="{F86FFB9E-EB2F-44D7-99F0-80404D36752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49652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a:t>
            </a:r>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2393142"/>
            <a:ext cx="6975475" cy="3859212"/>
          </a:xfrm>
        </p:spPr>
      </p:pic>
      <p:sp>
        <p:nvSpPr>
          <p:cNvPr id="6" name="TextBox 5"/>
          <p:cNvSpPr txBox="1"/>
          <p:nvPr/>
        </p:nvSpPr>
        <p:spPr>
          <a:xfrm>
            <a:off x="626534" y="1479522"/>
            <a:ext cx="10905066" cy="913620"/>
          </a:xfrm>
          <a:prstGeom prst="rect">
            <a:avLst/>
          </a:prstGeom>
          <a:noFill/>
        </p:spPr>
        <p:txBody>
          <a:bodyPr wrap="square" lIns="0" tIns="0" rIns="0" bIns="0" rtlCol="0">
            <a:spAutoFit/>
          </a:bodyPr>
          <a:lstStyle/>
          <a:p>
            <a:pPr>
              <a:lnSpc>
                <a:spcPct val="110000"/>
              </a:lnSpc>
            </a:pPr>
            <a:r>
              <a:rPr lang="en-US" sz="1799" dirty="0"/>
              <a:t>A </a:t>
            </a:r>
            <a:r>
              <a:rPr lang="en-US" sz="1799" i="1" dirty="0"/>
              <a:t>data structure</a:t>
            </a:r>
            <a:r>
              <a:rPr lang="en-US" sz="1799" dirty="0"/>
              <a:t> is a group of data elements grouped together under one name. These data elements, known as </a:t>
            </a:r>
            <a:r>
              <a:rPr lang="en-US" sz="1799" i="1" dirty="0"/>
              <a:t>members</a:t>
            </a:r>
            <a:r>
              <a:rPr lang="en-US" sz="1799" dirty="0"/>
              <a:t>, can have different types and different lengths. Data structures can be declared in C++ using the following syntax:</a:t>
            </a:r>
          </a:p>
        </p:txBody>
      </p:sp>
      <p:sp>
        <p:nvSpPr>
          <p:cNvPr id="3" name="Footer Placeholder 2">
            <a:extLst>
              <a:ext uri="{FF2B5EF4-FFF2-40B4-BE49-F238E27FC236}">
                <a16:creationId xmlns:a16="http://schemas.microsoft.com/office/drawing/2014/main" id="{CF71728E-9B95-44DC-ACCE-A25073869C1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13148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80419" y="2406820"/>
            <a:ext cx="3194050" cy="3068638"/>
          </a:xfrm>
        </p:spPr>
      </p:pic>
      <p:sp>
        <p:nvSpPr>
          <p:cNvPr id="9" name="TextBox 8"/>
          <p:cNvSpPr txBox="1"/>
          <p:nvPr/>
        </p:nvSpPr>
        <p:spPr>
          <a:xfrm>
            <a:off x="580419" y="2102280"/>
            <a:ext cx="3217333" cy="280828"/>
          </a:xfrm>
          <a:prstGeom prst="rect">
            <a:avLst/>
          </a:prstGeom>
          <a:noFill/>
        </p:spPr>
        <p:txBody>
          <a:bodyPr wrap="square" lIns="0" tIns="0" rIns="0" bIns="0" rtlCol="0">
            <a:spAutoFit/>
          </a:bodyPr>
          <a:lstStyle/>
          <a:p>
            <a:pPr>
              <a:lnSpc>
                <a:spcPct val="110000"/>
              </a:lnSpc>
            </a:pPr>
            <a:r>
              <a:rPr lang="en-US" sz="1799" dirty="0"/>
              <a:t>C style Declaration:</a:t>
            </a:r>
            <a:endParaRPr lang="en-US" sz="1199" dirty="0"/>
          </a:p>
        </p:txBody>
      </p:sp>
      <p:sp>
        <p:nvSpPr>
          <p:cNvPr id="10" name="TextBox 9"/>
          <p:cNvSpPr txBox="1"/>
          <p:nvPr/>
        </p:nvSpPr>
        <p:spPr>
          <a:xfrm>
            <a:off x="6790267" y="2114122"/>
            <a:ext cx="3217333" cy="280828"/>
          </a:xfrm>
          <a:prstGeom prst="rect">
            <a:avLst/>
          </a:prstGeom>
          <a:noFill/>
        </p:spPr>
        <p:txBody>
          <a:bodyPr wrap="square" lIns="0" tIns="0" rIns="0" bIns="0" rtlCol="0">
            <a:spAutoFit/>
          </a:bodyPr>
          <a:lstStyle/>
          <a:p>
            <a:pPr>
              <a:lnSpc>
                <a:spcPct val="110000"/>
              </a:lnSpc>
            </a:pPr>
            <a:r>
              <a:rPr lang="en-US" sz="1799" dirty="0"/>
              <a:t>C++ style Declaration:</a:t>
            </a:r>
            <a:endParaRPr lang="en-US" sz="1199"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267" y="2406820"/>
            <a:ext cx="3543794" cy="3013514"/>
          </a:xfrm>
          <a:prstGeom prst="rect">
            <a:avLst/>
          </a:prstGeom>
        </p:spPr>
      </p:pic>
      <p:sp>
        <p:nvSpPr>
          <p:cNvPr id="3" name="Footer Placeholder 2">
            <a:extLst>
              <a:ext uri="{FF2B5EF4-FFF2-40B4-BE49-F238E27FC236}">
                <a16:creationId xmlns:a16="http://schemas.microsoft.com/office/drawing/2014/main" id="{92DA0CA2-FF27-4760-B3B3-D158AE20415B}"/>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7046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a:t>
            </a:r>
          </a:p>
        </p:txBody>
      </p:sp>
      <p:sp>
        <p:nvSpPr>
          <p:cNvPr id="3" name="Content Placeholder 2"/>
          <p:cNvSpPr>
            <a:spLocks noGrp="1"/>
          </p:cNvSpPr>
          <p:nvPr>
            <p:ph idx="4294967295"/>
          </p:nvPr>
        </p:nvSpPr>
        <p:spPr>
          <a:xfrm>
            <a:off x="410400" y="1447709"/>
            <a:ext cx="8204200" cy="4752975"/>
          </a:xfrm>
        </p:spPr>
        <p:txBody>
          <a:bodyPr/>
          <a:lstStyle/>
          <a:p>
            <a:r>
              <a:rPr lang="en-US" dirty="0"/>
              <a:t>Accessing Structure Members:</a:t>
            </a:r>
          </a:p>
          <a:p>
            <a:pPr marL="285607" indent="-285607">
              <a:buFont typeface="Arial" pitchFamily="34" charset="0"/>
              <a:buChar char="•"/>
            </a:pPr>
            <a:r>
              <a:rPr lang="en-US" dirty="0"/>
              <a:t>To access any member of a structure, you can use the member access operator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9" y="2506811"/>
            <a:ext cx="6191250" cy="1535106"/>
          </a:xfrm>
          <a:prstGeom prst="rect">
            <a:avLst/>
          </a:prstGeom>
        </p:spPr>
      </p:pic>
      <p:sp>
        <p:nvSpPr>
          <p:cNvPr id="5" name="Footer Placeholder 4">
            <a:extLst>
              <a:ext uri="{FF2B5EF4-FFF2-40B4-BE49-F238E27FC236}">
                <a16:creationId xmlns:a16="http://schemas.microsoft.com/office/drawing/2014/main" id="{F3DD8613-6358-486B-90C1-2FD875B1153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30591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6" name="Content Placeholder 5">
            <a:extLst>
              <a:ext uri="{FF2B5EF4-FFF2-40B4-BE49-F238E27FC236}">
                <a16:creationId xmlns:a16="http://schemas.microsoft.com/office/drawing/2014/main" id="{D8611D91-0B41-4613-8633-1604A9458381}"/>
              </a:ext>
            </a:extLst>
          </p:cNvPr>
          <p:cNvSpPr>
            <a:spLocks noGrp="1"/>
          </p:cNvSpPr>
          <p:nvPr>
            <p:ph idx="4294967295"/>
          </p:nvPr>
        </p:nvSpPr>
        <p:spPr>
          <a:xfrm>
            <a:off x="410400" y="1413924"/>
            <a:ext cx="5400675" cy="4749800"/>
          </a:xfrm>
        </p:spPr>
        <p:txBody>
          <a:bodyPr/>
          <a:lstStyle/>
          <a:p>
            <a:r>
              <a:rPr lang="en-US" sz="1199" dirty="0">
                <a:solidFill>
                  <a:srgbClr val="0000FF"/>
                </a:solidFill>
                <a:latin typeface="Consolas" panose="020B0609020204030204" pitchFamily="49" charset="0"/>
              </a:rPr>
              <a:t>using</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namespace</a:t>
            </a:r>
            <a:r>
              <a:rPr lang="en-US" sz="1199" dirty="0">
                <a:solidFill>
                  <a:srgbClr val="000000"/>
                </a:solidFill>
                <a:latin typeface="Consolas" panose="020B0609020204030204" pitchFamily="49" charset="0"/>
              </a:rPr>
              <a:t> std;</a:t>
            </a:r>
          </a:p>
          <a:p>
            <a:r>
              <a:rPr lang="en-US" sz="1199" dirty="0">
                <a:solidFill>
                  <a:srgbClr val="008000"/>
                </a:solidFill>
                <a:latin typeface="Consolas" panose="020B0609020204030204" pitchFamily="49" charset="0"/>
              </a:rPr>
              <a:t>// declare data structure</a:t>
            </a:r>
            <a:endParaRPr lang="en-US" sz="1199" dirty="0">
              <a:solidFill>
                <a:srgbClr val="000000"/>
              </a:solidFill>
              <a:latin typeface="Consolas" panose="020B0609020204030204" pitchFamily="49" charset="0"/>
            </a:endParaRPr>
          </a:p>
          <a:p>
            <a:r>
              <a:rPr lang="en-US" sz="1199" dirty="0">
                <a:solidFill>
                  <a:srgbClr val="0000FF"/>
                </a:solidFill>
                <a:latin typeface="Consolas" panose="020B0609020204030204" pitchFamily="49" charset="0"/>
              </a:rPr>
              <a:t>struct</a:t>
            </a:r>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Mix</a:t>
            </a:r>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a;</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char</a:t>
            </a:r>
            <a:r>
              <a:rPr lang="en-US" sz="1199" dirty="0">
                <a:solidFill>
                  <a:srgbClr val="000000"/>
                </a:solidFill>
                <a:latin typeface="Consolas" panose="020B0609020204030204" pitchFamily="49" charset="0"/>
              </a:rPr>
              <a:t> c;</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double</a:t>
            </a:r>
            <a:r>
              <a:rPr lang="en-US" sz="1199" dirty="0">
                <a:solidFill>
                  <a:srgbClr val="000000"/>
                </a:solidFill>
                <a:latin typeface="Consolas" panose="020B0609020204030204" pitchFamily="49" charset="0"/>
              </a:rPr>
              <a:t> d;</a:t>
            </a:r>
          </a:p>
          <a:p>
            <a:r>
              <a:rPr lang="en-US" sz="1199" dirty="0">
                <a:solidFill>
                  <a:srgbClr val="000000"/>
                </a:solidFill>
                <a:latin typeface="Consolas" panose="020B0609020204030204" pitchFamily="49" charset="0"/>
              </a:rPr>
              <a:t>};</a:t>
            </a:r>
          </a:p>
          <a:p>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main()</a:t>
            </a:r>
          </a:p>
          <a:p>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initialize the structure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Mix</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myMix</a:t>
            </a:r>
            <a:r>
              <a:rPr lang="en-US" sz="1199" dirty="0">
                <a:solidFill>
                  <a:srgbClr val="000000"/>
                </a:solidFill>
                <a:latin typeface="Consolas" panose="020B0609020204030204" pitchFamily="49" charset="0"/>
              </a:rPr>
              <a:t> = { 5, </a:t>
            </a:r>
            <a:r>
              <a:rPr lang="en-US" sz="1199" dirty="0">
                <a:solidFill>
                  <a:srgbClr val="A31515"/>
                </a:solidFill>
                <a:latin typeface="Consolas" panose="020B0609020204030204" pitchFamily="49" charset="0"/>
              </a:rPr>
              <a:t>'a'</a:t>
            </a:r>
            <a:r>
              <a:rPr lang="en-US" sz="1199" dirty="0">
                <a:solidFill>
                  <a:srgbClr val="000000"/>
                </a:solidFill>
                <a:latin typeface="Consolas" panose="020B0609020204030204" pitchFamily="49" charset="0"/>
              </a:rPr>
              <a:t>, 2.5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access each item in the structure</a:t>
            </a:r>
            <a:endParaRPr lang="en-US" sz="1199" dirty="0">
              <a:solidFill>
                <a:srgbClr val="000000"/>
              </a:solidFill>
              <a:latin typeface="Consolas" panose="020B0609020204030204" pitchFamily="49" charset="0"/>
            </a:endParaRPr>
          </a:p>
          <a:p>
            <a:r>
              <a:rPr lang="fr-FR" sz="1199" dirty="0">
                <a:solidFill>
                  <a:srgbClr val="000000"/>
                </a:solidFill>
                <a:latin typeface="Consolas" panose="020B0609020204030204" pitchFamily="49" charset="0"/>
              </a:rPr>
              <a:t>  cout </a:t>
            </a:r>
            <a:r>
              <a:rPr lang="fr-FR" sz="1199" dirty="0">
                <a:solidFill>
                  <a:srgbClr val="008080"/>
                </a:solidFill>
                <a:latin typeface="Consolas" panose="020B0609020204030204" pitchFamily="49" charset="0"/>
              </a:rPr>
              <a:t>&lt;&lt;</a:t>
            </a:r>
            <a:r>
              <a:rPr lang="fr-FR" sz="1199" dirty="0">
                <a:solidFill>
                  <a:srgbClr val="000000"/>
                </a:solidFill>
                <a:latin typeface="Consolas" panose="020B0609020204030204" pitchFamily="49" charset="0"/>
              </a:rPr>
              <a:t> </a:t>
            </a:r>
            <a:r>
              <a:rPr lang="fr-FR" sz="1199" dirty="0" err="1">
                <a:solidFill>
                  <a:srgbClr val="000000"/>
                </a:solidFill>
                <a:latin typeface="Consolas" panose="020B0609020204030204" pitchFamily="49" charset="0"/>
              </a:rPr>
              <a:t>myMix.a</a:t>
            </a:r>
            <a:r>
              <a:rPr lang="fr-FR" sz="1199" dirty="0">
                <a:solidFill>
                  <a:srgbClr val="000000"/>
                </a:solidFill>
                <a:latin typeface="Consolas" panose="020B0609020204030204" pitchFamily="49" charset="0"/>
              </a:rPr>
              <a:t> </a:t>
            </a:r>
            <a:r>
              <a:rPr lang="fr-FR" sz="1199" dirty="0">
                <a:solidFill>
                  <a:srgbClr val="008080"/>
                </a:solidFill>
                <a:latin typeface="Consolas" panose="020B0609020204030204" pitchFamily="49" charset="0"/>
              </a:rPr>
              <a:t>&lt;&lt;</a:t>
            </a:r>
            <a:r>
              <a:rPr lang="fr-FR" sz="1199" dirty="0">
                <a:solidFill>
                  <a:srgbClr val="000000"/>
                </a:solidFill>
                <a:latin typeface="Consolas" panose="020B0609020204030204" pitchFamily="49" charset="0"/>
              </a:rPr>
              <a:t> endl;    </a:t>
            </a:r>
            <a:r>
              <a:rPr lang="fr-FR" sz="1199" dirty="0">
                <a:solidFill>
                  <a:srgbClr val="008000"/>
                </a:solidFill>
                <a:latin typeface="Consolas" panose="020B0609020204030204" pitchFamily="49" charset="0"/>
              </a:rPr>
              <a:t>// </a:t>
            </a:r>
            <a:r>
              <a:rPr lang="fr-FR" sz="1199" dirty="0" err="1">
                <a:solidFill>
                  <a:srgbClr val="008000"/>
                </a:solidFill>
                <a:latin typeface="Consolas" panose="020B0609020204030204" pitchFamily="49" charset="0"/>
              </a:rPr>
              <a:t>print</a:t>
            </a:r>
            <a:r>
              <a:rPr lang="fr-FR" sz="1199" dirty="0">
                <a:solidFill>
                  <a:srgbClr val="008000"/>
                </a:solidFill>
                <a:latin typeface="Consolas" panose="020B0609020204030204" pitchFamily="49" charset="0"/>
              </a:rPr>
              <a:t>: 5</a:t>
            </a:r>
            <a:endParaRPr lang="fr-FR"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myMix.c</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    </a:t>
            </a:r>
            <a:r>
              <a:rPr lang="en-US" sz="1199" dirty="0">
                <a:solidFill>
                  <a:srgbClr val="008000"/>
                </a:solidFill>
                <a:latin typeface="Consolas" panose="020B0609020204030204" pitchFamily="49" charset="0"/>
              </a:rPr>
              <a:t>// print: a</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myMix.d</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    </a:t>
            </a:r>
            <a:r>
              <a:rPr lang="en-US" sz="1199" dirty="0">
                <a:solidFill>
                  <a:srgbClr val="008000"/>
                </a:solidFill>
                <a:latin typeface="Consolas" panose="020B0609020204030204" pitchFamily="49" charset="0"/>
              </a:rPr>
              <a:t>// print: 2.5</a:t>
            </a:r>
            <a:endParaRPr lang="en-US" sz="1199" dirty="0">
              <a:solidFill>
                <a:srgbClr val="000000"/>
              </a:solidFill>
              <a:latin typeface="Consolas" panose="020B0609020204030204" pitchFamily="49" charset="0"/>
            </a:endParaRPr>
          </a:p>
          <a:p>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return</a:t>
            </a:r>
            <a:r>
              <a:rPr lang="en-US" sz="1199" dirty="0">
                <a:solidFill>
                  <a:srgbClr val="000000"/>
                </a:solidFill>
                <a:latin typeface="Consolas" panose="020B0609020204030204" pitchFamily="49" charset="0"/>
              </a:rPr>
              <a:t> 0;</a:t>
            </a:r>
          </a:p>
          <a:p>
            <a:r>
              <a:rPr lang="en-US" sz="1199" dirty="0">
                <a:solidFill>
                  <a:srgbClr val="000000"/>
                </a:solidFill>
                <a:latin typeface="Consolas" panose="020B0609020204030204" pitchFamily="49" charset="0"/>
              </a:rPr>
              <a:t>}</a:t>
            </a:r>
            <a:endParaRPr lang="en-US" sz="1199" dirty="0"/>
          </a:p>
        </p:txBody>
      </p:sp>
      <p:sp>
        <p:nvSpPr>
          <p:cNvPr id="5" name="TextBox 4"/>
          <p:cNvSpPr txBox="1"/>
          <p:nvPr/>
        </p:nvSpPr>
        <p:spPr>
          <a:xfrm>
            <a:off x="6028267" y="1413924"/>
            <a:ext cx="4538133" cy="2108197"/>
          </a:xfrm>
          <a:prstGeom prst="rect">
            <a:avLst/>
          </a:prstGeom>
          <a:noFill/>
        </p:spPr>
        <p:txBody>
          <a:bodyPr wrap="square" lIns="0" tIns="0" rIns="0" bIns="0" rtlCol="0">
            <a:spAutoFit/>
          </a:bodyPr>
          <a:lstStyle/>
          <a:p>
            <a:pPr marL="285607" indent="-285607">
              <a:lnSpc>
                <a:spcPct val="110000"/>
              </a:lnSpc>
              <a:buFont typeface="Arial" panose="020B0604020202020204" pitchFamily="34" charset="0"/>
              <a:buChar char="•"/>
            </a:pPr>
            <a:r>
              <a:rPr lang="en-US" sz="1799" dirty="0"/>
              <a:t>You can initialize every member of a structure using universal initialization (curly braces initialization { } )</a:t>
            </a:r>
          </a:p>
          <a:p>
            <a:pPr marL="285607" indent="-285607">
              <a:lnSpc>
                <a:spcPct val="110000"/>
              </a:lnSpc>
              <a:buFont typeface="Arial" panose="020B0604020202020204" pitchFamily="34" charset="0"/>
              <a:buChar char="•"/>
            </a:pPr>
            <a:endParaRPr lang="en-US" sz="1799" dirty="0"/>
          </a:p>
          <a:p>
            <a:pPr marL="285607" indent="-285607">
              <a:lnSpc>
                <a:spcPct val="110000"/>
              </a:lnSpc>
              <a:buFont typeface="Arial" panose="020B0604020202020204" pitchFamily="34" charset="0"/>
              <a:buChar char="•"/>
            </a:pPr>
            <a:r>
              <a:rPr lang="en-US" sz="1799" dirty="0"/>
              <a:t>You can access each member using the member access operator ‘.’ </a:t>
            </a:r>
          </a:p>
          <a:p>
            <a:pPr>
              <a:lnSpc>
                <a:spcPct val="110000"/>
              </a:lnSpc>
            </a:pPr>
            <a:endParaRPr lang="en-US" sz="1799" dirty="0"/>
          </a:p>
        </p:txBody>
      </p:sp>
      <p:sp>
        <p:nvSpPr>
          <p:cNvPr id="3" name="Footer Placeholder 2">
            <a:extLst>
              <a:ext uri="{FF2B5EF4-FFF2-40B4-BE49-F238E27FC236}">
                <a16:creationId xmlns:a16="http://schemas.microsoft.com/office/drawing/2014/main" id="{57533908-0D0B-4503-A945-5DD466A531E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266555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59260" y="1946726"/>
            <a:ext cx="4783138" cy="2978150"/>
          </a:xfrm>
        </p:spPr>
      </p:pic>
      <p:sp>
        <p:nvSpPr>
          <p:cNvPr id="6" name="TextBox 5"/>
          <p:cNvSpPr txBox="1"/>
          <p:nvPr/>
        </p:nvSpPr>
        <p:spPr>
          <a:xfrm>
            <a:off x="6075751" y="1946726"/>
            <a:ext cx="3911600" cy="1522701"/>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A valid member of a structure can be another structure.</a:t>
            </a:r>
          </a:p>
          <a:p>
            <a:pPr marL="285607" indent="-285607">
              <a:lnSpc>
                <a:spcPct val="110000"/>
              </a:lnSpc>
              <a:buFont typeface="Arial" pitchFamily="34" charset="0"/>
              <a:buChar char="•"/>
            </a:pPr>
            <a:endParaRPr lang="en-US" sz="1799" dirty="0"/>
          </a:p>
          <a:p>
            <a:pPr marL="285607" indent="-285607">
              <a:lnSpc>
                <a:spcPct val="110000"/>
              </a:lnSpc>
              <a:buFont typeface="Arial" pitchFamily="34" charset="0"/>
              <a:buChar char="•"/>
            </a:pPr>
            <a:r>
              <a:rPr lang="en-US" sz="1799" dirty="0"/>
              <a:t>Nested structures can be accessed the same way as a normal member.</a:t>
            </a:r>
          </a:p>
        </p:txBody>
      </p:sp>
      <p:sp>
        <p:nvSpPr>
          <p:cNvPr id="3" name="Footer Placeholder 2">
            <a:extLst>
              <a:ext uri="{FF2B5EF4-FFF2-40B4-BE49-F238E27FC236}">
                <a16:creationId xmlns:a16="http://schemas.microsoft.com/office/drawing/2014/main" id="{4DCB5171-B64F-46C1-A0E8-A16E36AD4646}"/>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580909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6" name="Content Placeholder 5">
            <a:extLst>
              <a:ext uri="{FF2B5EF4-FFF2-40B4-BE49-F238E27FC236}">
                <a16:creationId xmlns:a16="http://schemas.microsoft.com/office/drawing/2014/main" id="{B2BCD185-388C-45F6-B08F-E493CABCDB7E}"/>
              </a:ext>
            </a:extLst>
          </p:cNvPr>
          <p:cNvSpPr>
            <a:spLocks noGrp="1"/>
          </p:cNvSpPr>
          <p:nvPr>
            <p:ph idx="4294967295"/>
          </p:nvPr>
        </p:nvSpPr>
        <p:spPr>
          <a:xfrm>
            <a:off x="410400" y="1440588"/>
            <a:ext cx="5465763" cy="4749800"/>
          </a:xfrm>
        </p:spPr>
        <p:txBody>
          <a:bodyPr/>
          <a:lstStyle/>
          <a:p>
            <a:r>
              <a:rPr lang="en-US" sz="1199" dirty="0">
                <a:solidFill>
                  <a:srgbClr val="0000FF"/>
                </a:solidFill>
                <a:latin typeface="Consolas" panose="020B0609020204030204" pitchFamily="49" charset="0"/>
              </a:rPr>
              <a:t>using</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namespace</a:t>
            </a:r>
            <a:r>
              <a:rPr lang="en-US" sz="1199" dirty="0">
                <a:solidFill>
                  <a:srgbClr val="000000"/>
                </a:solidFill>
                <a:latin typeface="Consolas" panose="020B0609020204030204" pitchFamily="49" charset="0"/>
              </a:rPr>
              <a:t> std;</a:t>
            </a:r>
          </a:p>
          <a:p>
            <a:endParaRPr lang="en-US" sz="1199" dirty="0">
              <a:solidFill>
                <a:srgbClr val="0000FF"/>
              </a:solidFill>
              <a:latin typeface="Consolas" panose="020B0609020204030204" pitchFamily="49" charset="0"/>
            </a:endParaRPr>
          </a:p>
          <a:p>
            <a:r>
              <a:rPr lang="en-US" sz="1199" dirty="0">
                <a:solidFill>
                  <a:srgbClr val="0000FF"/>
                </a:solidFill>
                <a:latin typeface="Consolas" panose="020B0609020204030204" pitchFamily="49" charset="0"/>
              </a:rPr>
              <a:t>struct</a:t>
            </a:r>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Time</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hour, minute;</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double</a:t>
            </a:r>
            <a:r>
              <a:rPr lang="en-US" sz="1199" dirty="0">
                <a:solidFill>
                  <a:srgbClr val="000000"/>
                </a:solidFill>
                <a:latin typeface="Consolas" panose="020B0609020204030204" pitchFamily="49" charset="0"/>
              </a:rPr>
              <a:t> second;</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declare member functions</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void</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printTime</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hour </a:t>
            </a:r>
            <a:r>
              <a:rPr lang="en-US" sz="1199" dirty="0">
                <a:solidFill>
                  <a:srgbClr val="008080"/>
                </a:solidFill>
                <a:latin typeface="Consolas" panose="020B0609020204030204" pitchFamily="49" charset="0"/>
              </a:rPr>
              <a:t>&lt;&lt;</a:t>
            </a:r>
            <a:r>
              <a:rPr lang="en-US" sz="1199" dirty="0">
                <a:solidFill>
                  <a:srgbClr val="A31515"/>
                </a:solidFill>
                <a:latin typeface="Consolas" panose="020B0609020204030204" pitchFamily="49" charset="0"/>
              </a:rPr>
              <a:t>':'</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minute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second;</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a:t>
            </a:r>
          </a:p>
          <a:p>
            <a:endParaRPr lang="en-US" sz="1199" dirty="0">
              <a:solidFill>
                <a:srgbClr val="0000FF"/>
              </a:solidFill>
              <a:latin typeface="Consolas" panose="020B0609020204030204" pitchFamily="49" charset="0"/>
            </a:endParaRPr>
          </a:p>
          <a:p>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main()</a:t>
            </a:r>
          </a:p>
          <a:p>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Initialize current time: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Time</a:t>
            </a:r>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currentTime</a:t>
            </a:r>
            <a:r>
              <a:rPr lang="en-US" sz="1199" dirty="0">
                <a:solidFill>
                  <a:srgbClr val="000000"/>
                </a:solidFill>
                <a:latin typeface="Consolas" panose="020B0609020204030204" pitchFamily="49" charset="0"/>
              </a:rPr>
              <a:t> = {9, 38, 45.6};</a:t>
            </a:r>
          </a:p>
          <a:p>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currentTime.printTime</a:t>
            </a:r>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prints 9:38:45.6</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return</a:t>
            </a:r>
            <a:r>
              <a:rPr lang="en-US" sz="1199" dirty="0">
                <a:solidFill>
                  <a:srgbClr val="000000"/>
                </a:solidFill>
                <a:latin typeface="Consolas" panose="020B0609020204030204" pitchFamily="49" charset="0"/>
              </a:rPr>
              <a:t> 0;</a:t>
            </a:r>
          </a:p>
          <a:p>
            <a:r>
              <a:rPr lang="en-US" sz="1199" dirty="0">
                <a:solidFill>
                  <a:srgbClr val="000000"/>
                </a:solidFill>
                <a:latin typeface="Consolas" panose="020B0609020204030204" pitchFamily="49" charset="0"/>
              </a:rPr>
              <a:t>}</a:t>
            </a:r>
            <a:endParaRPr lang="en-US" sz="1199" dirty="0"/>
          </a:p>
        </p:txBody>
      </p:sp>
      <p:sp>
        <p:nvSpPr>
          <p:cNvPr id="5" name="TextBox 4"/>
          <p:cNvSpPr txBox="1"/>
          <p:nvPr/>
        </p:nvSpPr>
        <p:spPr>
          <a:xfrm>
            <a:off x="6092783" y="1887441"/>
            <a:ext cx="4961467" cy="585240"/>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In addition to member data, structures can also contain member functions. </a:t>
            </a:r>
          </a:p>
        </p:txBody>
      </p:sp>
      <p:sp>
        <p:nvSpPr>
          <p:cNvPr id="3" name="Footer Placeholder 2">
            <a:extLst>
              <a:ext uri="{FF2B5EF4-FFF2-40B4-BE49-F238E27FC236}">
                <a16:creationId xmlns:a16="http://schemas.microsoft.com/office/drawing/2014/main" id="{FE2C4E1E-F46C-4EC5-B7EA-841F9C35677F}"/>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425629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Statements</a:t>
            </a:r>
          </a:p>
        </p:txBody>
      </p:sp>
      <p:sp>
        <p:nvSpPr>
          <p:cNvPr id="3" name="Content Placeholder 2"/>
          <p:cNvSpPr>
            <a:spLocks noGrp="1"/>
          </p:cNvSpPr>
          <p:nvPr>
            <p:ph idx="4294967295"/>
          </p:nvPr>
        </p:nvSpPr>
        <p:spPr>
          <a:xfrm>
            <a:off x="410400" y="1412875"/>
            <a:ext cx="8204200" cy="4752975"/>
          </a:xfrm>
        </p:spPr>
        <p:txBody>
          <a:bodyPr/>
          <a:lstStyle/>
          <a:p>
            <a:pPr marL="285607" indent="-285607">
              <a:buFont typeface="Arial" pitchFamily="34" charset="0"/>
              <a:buChar char="•"/>
            </a:pPr>
            <a:endParaRPr lang="en-US" dirty="0"/>
          </a:p>
          <a:p>
            <a:r>
              <a:rPr lang="en-US" dirty="0"/>
              <a:t>Statements:</a:t>
            </a:r>
          </a:p>
          <a:p>
            <a:pPr marL="464905" lvl="1" indent="-285607"/>
            <a:r>
              <a:rPr lang="en-US" dirty="0"/>
              <a:t>Represent each individual instruction given to the program.</a:t>
            </a:r>
          </a:p>
          <a:p>
            <a:pPr marL="464905" lvl="1" indent="-285607"/>
            <a:endParaRPr lang="en-US" dirty="0"/>
          </a:p>
          <a:p>
            <a:pPr marL="464905" lvl="1" indent="-285607"/>
            <a:r>
              <a:rPr lang="en-US" dirty="0"/>
              <a:t>They always end with a semicolon (;).</a:t>
            </a:r>
          </a:p>
          <a:p>
            <a:pPr marL="464905" lvl="1" indent="-285607"/>
            <a:endParaRPr lang="en-US" dirty="0"/>
          </a:p>
          <a:p>
            <a:pPr marL="464905" lvl="1" indent="-285607"/>
            <a:r>
              <a:rPr lang="en-US" dirty="0"/>
              <a:t>Are executed sequentially .</a:t>
            </a:r>
          </a:p>
          <a:p>
            <a:pPr marL="464905" lvl="1" indent="-285607"/>
            <a:endParaRPr lang="en-US" dirty="0"/>
          </a:p>
          <a:p>
            <a:r>
              <a:rPr lang="en-US" dirty="0"/>
              <a:t> During its process, a program may repeat segments of code, or take decisions and bifurcate. For that purpose, C++ provides flow control statements that serve to specify what has to be done by our program, when, and under which circumstances.</a:t>
            </a:r>
          </a:p>
        </p:txBody>
      </p:sp>
      <p:sp>
        <p:nvSpPr>
          <p:cNvPr id="4" name="Footer Placeholder 3">
            <a:extLst>
              <a:ext uri="{FF2B5EF4-FFF2-40B4-BE49-F238E27FC236}">
                <a16:creationId xmlns:a16="http://schemas.microsoft.com/office/drawing/2014/main" id="{695B3464-2A85-4D1F-BC78-59E4AF40B175}"/>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531810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Typedefs</a:t>
            </a:r>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763838"/>
            <a:ext cx="8204200" cy="2051050"/>
          </a:xfrm>
        </p:spPr>
      </p:pic>
      <p:sp>
        <p:nvSpPr>
          <p:cNvPr id="7" name="TextBox 6"/>
          <p:cNvSpPr txBox="1"/>
          <p:nvPr/>
        </p:nvSpPr>
        <p:spPr>
          <a:xfrm>
            <a:off x="491068" y="1417371"/>
            <a:ext cx="11226800" cy="1218161"/>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The </a:t>
            </a:r>
            <a:r>
              <a:rPr lang="en-US" sz="1799" dirty="0" err="1"/>
              <a:t>typedef</a:t>
            </a:r>
            <a:r>
              <a:rPr lang="en-US" sz="1799" dirty="0"/>
              <a:t> declaration provides a way to create an alias that can be used anywhere in place of a (possibly complex) type name.</a:t>
            </a:r>
          </a:p>
          <a:p>
            <a:pPr marL="285607" indent="-285607">
              <a:lnSpc>
                <a:spcPct val="110000"/>
              </a:lnSpc>
              <a:buFont typeface="Arial" pitchFamily="34" charset="0"/>
              <a:buChar char="•"/>
            </a:pPr>
            <a:endParaRPr lang="en-US" sz="1799" dirty="0"/>
          </a:p>
          <a:p>
            <a:pPr marL="285607" indent="-285607">
              <a:lnSpc>
                <a:spcPct val="110000"/>
              </a:lnSpc>
              <a:buFont typeface="Arial" pitchFamily="34" charset="0"/>
              <a:buChar char="•"/>
            </a:pPr>
            <a:r>
              <a:rPr lang="en-US" sz="1799" dirty="0" err="1"/>
              <a:t>Typedef</a:t>
            </a:r>
            <a:r>
              <a:rPr lang="en-US" sz="1799" dirty="0"/>
              <a:t> declaration:</a:t>
            </a:r>
          </a:p>
        </p:txBody>
      </p:sp>
      <p:sp>
        <p:nvSpPr>
          <p:cNvPr id="3" name="Footer Placeholder 2">
            <a:extLst>
              <a:ext uri="{FF2B5EF4-FFF2-40B4-BE49-F238E27FC236}">
                <a16:creationId xmlns:a16="http://schemas.microsoft.com/office/drawing/2014/main" id="{C939A83D-16F0-4C15-96D5-181B091FC607}"/>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967138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Typedefs</a:t>
            </a:r>
            <a:endParaRPr lang="en-US" dirty="0"/>
          </a:p>
        </p:txBody>
      </p:sp>
      <p:pic>
        <p:nvPicPr>
          <p:cNvPr id="205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62001" y="2248898"/>
            <a:ext cx="3595688"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1" y="1499607"/>
            <a:ext cx="10498667" cy="2740861"/>
          </a:xfrm>
          <a:prstGeom prst="rect">
            <a:avLst/>
          </a:prstGeom>
          <a:noFill/>
        </p:spPr>
        <p:txBody>
          <a:bodyPr wrap="square" lIns="0" tIns="0" rIns="0" bIns="0" rtlCol="0">
            <a:spAutoFit/>
          </a:bodyPr>
          <a:lstStyle/>
          <a:p>
            <a:pPr marL="171364" indent="-171364">
              <a:lnSpc>
                <a:spcPct val="110000"/>
              </a:lnSpc>
              <a:buFont typeface="Arial" pitchFamily="34" charset="0"/>
              <a:buChar char="•"/>
            </a:pPr>
            <a:r>
              <a:rPr lang="en-US" sz="1799" dirty="0"/>
              <a:t>When to use </a:t>
            </a:r>
            <a:r>
              <a:rPr lang="en-US" sz="1799" dirty="0" err="1"/>
              <a:t>typedefs</a:t>
            </a:r>
            <a:r>
              <a:rPr lang="en-US" sz="1799" dirty="0"/>
              <a:t>:</a:t>
            </a:r>
          </a:p>
          <a:p>
            <a:pPr marL="628336" lvl="1" indent="-171364">
              <a:lnSpc>
                <a:spcPct val="110000"/>
              </a:lnSpc>
              <a:buFont typeface="Arial" pitchFamily="34" charset="0"/>
              <a:buChar char="•"/>
            </a:pPr>
            <a:r>
              <a:rPr lang="en-US" sz="1799" dirty="0"/>
              <a:t>Creating a type out of a compound type:</a:t>
            </a:r>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endParaRPr lang="en-US" sz="1799" dirty="0"/>
          </a:p>
          <a:p>
            <a:pPr marL="628336" lvl="1" indent="-171364">
              <a:lnSpc>
                <a:spcPct val="110000"/>
              </a:lnSpc>
              <a:buFont typeface="Arial" pitchFamily="34" charset="0"/>
              <a:buChar char="•"/>
            </a:pPr>
            <a:r>
              <a:rPr lang="en-US" sz="1799" dirty="0"/>
              <a:t>Along with </a:t>
            </a:r>
            <a:r>
              <a:rPr lang="en-US" sz="1799" dirty="0" err="1"/>
              <a:t>struct</a:t>
            </a:r>
            <a:r>
              <a:rPr lang="en-US" sz="1799" dirty="0"/>
              <a:t> declaration, in order to avoid writing </a:t>
            </a:r>
            <a:r>
              <a:rPr lang="en-US" sz="1799" dirty="0" err="1"/>
              <a:t>struct</a:t>
            </a:r>
            <a:r>
              <a:rPr lang="en-US" sz="1799" dirty="0"/>
              <a:t> &lt;</a:t>
            </a:r>
            <a:r>
              <a:rPr lang="en-US" sz="1799" dirty="0" err="1"/>
              <a:t>struct</a:t>
            </a:r>
            <a:r>
              <a:rPr lang="en-US" sz="1799" dirty="0"/>
              <a:t> name&gt;: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734" y="4504489"/>
            <a:ext cx="2591162" cy="1770976"/>
          </a:xfrm>
          <a:prstGeom prst="rect">
            <a:avLst/>
          </a:prstGeom>
        </p:spPr>
      </p:pic>
      <p:sp>
        <p:nvSpPr>
          <p:cNvPr id="3" name="Footer Placeholder 2">
            <a:extLst>
              <a:ext uri="{FF2B5EF4-FFF2-40B4-BE49-F238E27FC236}">
                <a16:creationId xmlns:a16="http://schemas.microsoft.com/office/drawing/2014/main" id="{10E77C9F-9DE7-4212-9D4D-89C309BFD3B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477203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Enums</a:t>
            </a:r>
            <a:endParaRPr lang="en-US" dirty="0"/>
          </a:p>
        </p:txBody>
      </p:sp>
      <p:sp>
        <p:nvSpPr>
          <p:cNvPr id="3" name="Content Placeholder 2"/>
          <p:cNvSpPr>
            <a:spLocks noGrp="1"/>
          </p:cNvSpPr>
          <p:nvPr>
            <p:ph idx="4294967295"/>
          </p:nvPr>
        </p:nvSpPr>
        <p:spPr>
          <a:xfrm>
            <a:off x="410400" y="1404166"/>
            <a:ext cx="8204200" cy="4752975"/>
          </a:xfrm>
        </p:spPr>
        <p:txBody>
          <a:bodyPr/>
          <a:lstStyle/>
          <a:p>
            <a:pPr marL="285607" indent="-285607">
              <a:buFont typeface="Arial" pitchFamily="34" charset="0"/>
              <a:buChar char="•"/>
            </a:pPr>
            <a:r>
              <a:rPr lang="en-US" dirty="0"/>
              <a:t>An enumerated data type is a way of attaching names to numbers, thereby giving more meaning to anyone reading the code. The </a:t>
            </a:r>
            <a:r>
              <a:rPr lang="en-US" b="1" dirty="0"/>
              <a:t>enum</a:t>
            </a:r>
            <a:r>
              <a:rPr lang="en-US" dirty="0"/>
              <a:t> keyword automatically enumerates any list of identifiers you give it by assigning them values of 0, 1, 2, etc. </a:t>
            </a:r>
          </a:p>
          <a:p>
            <a:pPr marL="285607" indent="-285607">
              <a:buFont typeface="Arial" pitchFamily="34" charset="0"/>
              <a:buChar char="•"/>
            </a:pPr>
            <a:endParaRPr lang="en-US" dirty="0"/>
          </a:p>
          <a:p>
            <a:pPr marL="285607" indent="-285607">
              <a:buFont typeface="Arial" pitchFamily="34" charset="0"/>
              <a:buChar char="•"/>
            </a:pPr>
            <a:r>
              <a:rPr lang="en-US" dirty="0"/>
              <a:t>Enum declaration:</a:t>
            </a:r>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r>
              <a:rPr lang="en-US" dirty="0"/>
              <a:t>In the picture above, BLACK =0, WHITE=1, YELLOW=2.</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910" y="3492566"/>
            <a:ext cx="8160847" cy="1573783"/>
          </a:xfrm>
          <a:prstGeom prst="rect">
            <a:avLst/>
          </a:prstGeom>
        </p:spPr>
      </p:pic>
      <p:sp>
        <p:nvSpPr>
          <p:cNvPr id="4" name="Footer Placeholder 3">
            <a:extLst>
              <a:ext uri="{FF2B5EF4-FFF2-40B4-BE49-F238E27FC236}">
                <a16:creationId xmlns:a16="http://schemas.microsoft.com/office/drawing/2014/main" id="{3074F44C-C11F-4C59-AA63-3022AE6E32D6}"/>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85875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Enums</a:t>
            </a:r>
            <a:endParaRPr lang="en-US" dirty="0"/>
          </a:p>
        </p:txBody>
      </p:sp>
      <p:sp>
        <p:nvSpPr>
          <p:cNvPr id="3" name="Content Placeholder 2"/>
          <p:cNvSpPr>
            <a:spLocks noGrp="1"/>
          </p:cNvSpPr>
          <p:nvPr>
            <p:ph idx="4294967295"/>
          </p:nvPr>
        </p:nvSpPr>
        <p:spPr>
          <a:xfrm>
            <a:off x="410400" y="1242111"/>
            <a:ext cx="8204200" cy="4752975"/>
          </a:xfrm>
        </p:spPr>
        <p:txBody>
          <a:bodyPr/>
          <a:lstStyle/>
          <a:p>
            <a:pPr marL="285607" indent="-285607">
              <a:buFont typeface="Arial" pitchFamily="34" charset="0"/>
              <a:buChar char="•"/>
            </a:pPr>
            <a:r>
              <a:rPr lang="en-US" dirty="0"/>
              <a:t>You can even specify which numbers should be associated with which value:</a:t>
            </a:r>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endParaRPr lang="en-US" dirty="0"/>
          </a:p>
          <a:p>
            <a:pPr marL="285607" indent="-285607">
              <a:buFont typeface="Arial" pitchFamily="34" charset="0"/>
              <a:buChar char="•"/>
            </a:pPr>
            <a:r>
              <a:rPr lang="en-US" dirty="0"/>
              <a:t>Using </a:t>
            </a:r>
            <a:r>
              <a:rPr lang="en-US" dirty="0" err="1"/>
              <a:t>enums</a:t>
            </a:r>
            <a:r>
              <a:rPr lang="en-US" dirty="0"/>
              <a:t> with a switch:</a:t>
            </a:r>
          </a:p>
          <a:p>
            <a:pPr marL="285607" indent="-285607">
              <a:buFont typeface="Arial" pitchFamily="34" charset="0"/>
              <a:buChar char="•"/>
            </a:pP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70" y="1669753"/>
            <a:ext cx="5182324" cy="7141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206" y="1690064"/>
            <a:ext cx="5696747" cy="7283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69" y="2919510"/>
            <a:ext cx="8522112" cy="3470676"/>
          </a:xfrm>
          <a:prstGeom prst="rect">
            <a:avLst/>
          </a:prstGeom>
        </p:spPr>
      </p:pic>
      <p:sp>
        <p:nvSpPr>
          <p:cNvPr id="7" name="Footer Placeholder 6">
            <a:extLst>
              <a:ext uri="{FF2B5EF4-FFF2-40B4-BE49-F238E27FC236}">
                <a16:creationId xmlns:a16="http://schemas.microsoft.com/office/drawing/2014/main" id="{DE0DA4C6-8E0B-40AB-BA0A-EADED8E5851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716513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55600" y="1696663"/>
            <a:ext cx="9628188" cy="2455862"/>
          </a:xfrm>
        </p:spPr>
      </p:pic>
      <p:sp>
        <p:nvSpPr>
          <p:cNvPr id="6" name="TextBox 5"/>
          <p:cNvSpPr txBox="1"/>
          <p:nvPr/>
        </p:nvSpPr>
        <p:spPr>
          <a:xfrm>
            <a:off x="355600" y="4152525"/>
            <a:ext cx="11176000" cy="585240"/>
          </a:xfrm>
          <a:prstGeom prst="rect">
            <a:avLst/>
          </a:prstGeom>
          <a:noFill/>
        </p:spPr>
        <p:txBody>
          <a:bodyPr wrap="square" lIns="0" tIns="0" rIns="0" bIns="0" rtlCol="0">
            <a:spAutoFit/>
          </a:bodyPr>
          <a:lstStyle/>
          <a:p>
            <a:pPr marL="171364" indent="-171364">
              <a:lnSpc>
                <a:spcPct val="110000"/>
              </a:lnSpc>
              <a:buFont typeface="Arial" pitchFamily="34" charset="0"/>
              <a:buChar char="•"/>
            </a:pPr>
            <a:r>
              <a:rPr lang="en-US" sz="1799" dirty="0"/>
              <a:t>The purpose of union is </a:t>
            </a:r>
            <a:r>
              <a:rPr lang="en-US" sz="1799" i="1" dirty="0"/>
              <a:t>to save memory</a:t>
            </a:r>
            <a:r>
              <a:rPr lang="en-US" sz="1799" dirty="0"/>
              <a:t> by using the same memory region for storing different objects at different times.</a:t>
            </a:r>
          </a:p>
        </p:txBody>
      </p:sp>
      <p:sp>
        <p:nvSpPr>
          <p:cNvPr id="3" name="Footer Placeholder 2">
            <a:extLst>
              <a:ext uri="{FF2B5EF4-FFF2-40B4-BE49-F238E27FC236}">
                <a16:creationId xmlns:a16="http://schemas.microsoft.com/office/drawing/2014/main" id="{64F84387-00BC-4125-9B14-58E4BAAB7EE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8198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Unions</a:t>
            </a:r>
          </a:p>
        </p:txBody>
      </p:sp>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410400" y="1454708"/>
            <a:ext cx="5332413"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58800" y="3635933"/>
            <a:ext cx="10888133" cy="2436321"/>
          </a:xfrm>
          <a:prstGeom prst="rect">
            <a:avLst/>
          </a:prstGeom>
          <a:noFill/>
        </p:spPr>
        <p:txBody>
          <a:bodyPr wrap="square" lIns="0" tIns="0" rIns="0" bIns="0" rtlCol="0">
            <a:spAutoFit/>
          </a:bodyPr>
          <a:lstStyle/>
          <a:p>
            <a:pPr marL="171364" indent="-171364">
              <a:lnSpc>
                <a:spcPct val="110000"/>
              </a:lnSpc>
              <a:buFont typeface="Arial" pitchFamily="34" charset="0"/>
              <a:buChar char="•"/>
            </a:pPr>
            <a:r>
              <a:rPr lang="en-US" sz="1799" dirty="0"/>
              <a:t>The size of the union is the size of its largest member.</a:t>
            </a:r>
          </a:p>
          <a:p>
            <a:pPr marL="171364" indent="-171364">
              <a:lnSpc>
                <a:spcPct val="110000"/>
              </a:lnSpc>
              <a:buFont typeface="Arial" pitchFamily="34" charset="0"/>
              <a:buChar char="•"/>
            </a:pPr>
            <a:endParaRPr lang="en-US" sz="1799" dirty="0"/>
          </a:p>
          <a:p>
            <a:pPr marL="171364" indent="-171364">
              <a:lnSpc>
                <a:spcPct val="110000"/>
              </a:lnSpc>
              <a:buFont typeface="Arial" pitchFamily="34" charset="0"/>
              <a:buChar char="•"/>
            </a:pPr>
            <a:r>
              <a:rPr lang="en-US" sz="1799" dirty="0"/>
              <a:t>Only one member can be active at any time.</a:t>
            </a:r>
          </a:p>
          <a:p>
            <a:pPr marL="171364" indent="-171364">
              <a:lnSpc>
                <a:spcPct val="110000"/>
              </a:lnSpc>
              <a:buFont typeface="Arial" pitchFamily="34" charset="0"/>
              <a:buChar char="•"/>
            </a:pPr>
            <a:endParaRPr lang="en-US" sz="1799" dirty="0"/>
          </a:p>
          <a:p>
            <a:pPr marL="171364" indent="-171364">
              <a:lnSpc>
                <a:spcPct val="110000"/>
              </a:lnSpc>
              <a:buFont typeface="Arial" pitchFamily="34" charset="0"/>
              <a:buChar char="•"/>
            </a:pPr>
            <a:r>
              <a:rPr lang="en-US" sz="1799" dirty="0"/>
              <a:t>You can make a member active by writing on it. </a:t>
            </a:r>
          </a:p>
          <a:p>
            <a:pPr marL="171364" indent="-171364">
              <a:lnSpc>
                <a:spcPct val="110000"/>
              </a:lnSpc>
              <a:buFont typeface="Arial" pitchFamily="34" charset="0"/>
              <a:buChar char="•"/>
            </a:pPr>
            <a:endParaRPr lang="en-US" sz="1799" dirty="0"/>
          </a:p>
          <a:p>
            <a:pPr marL="171364" indent="-171364">
              <a:lnSpc>
                <a:spcPct val="110000"/>
              </a:lnSpc>
              <a:buFont typeface="Arial" pitchFamily="34" charset="0"/>
              <a:buChar char="•"/>
            </a:pPr>
            <a:r>
              <a:rPr lang="en-US" sz="1799" dirty="0"/>
              <a:t>You can write to one kind of data type member and inspect it using another. This causes undefined behavior. </a:t>
            </a:r>
          </a:p>
        </p:txBody>
      </p:sp>
      <p:sp>
        <p:nvSpPr>
          <p:cNvPr id="3" name="Footer Placeholder 2">
            <a:extLst>
              <a:ext uri="{FF2B5EF4-FFF2-40B4-BE49-F238E27FC236}">
                <a16:creationId xmlns:a16="http://schemas.microsoft.com/office/drawing/2014/main" id="{2A2FFB70-65F3-475B-89ED-BD2CC4F96D8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523018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4294967295"/>
          </p:nvPr>
        </p:nvSpPr>
        <p:spPr>
          <a:xfrm>
            <a:off x="410400" y="1395458"/>
            <a:ext cx="8204200" cy="4752975"/>
          </a:xfrm>
        </p:spPr>
        <p:txBody>
          <a:bodyPr/>
          <a:lstStyle/>
          <a:p>
            <a:r>
              <a:rPr lang="en-US" dirty="0"/>
              <a:t>To read/view</a:t>
            </a:r>
          </a:p>
          <a:p>
            <a:r>
              <a:rPr lang="en-US" dirty="0"/>
              <a:t>	https://www.cplusplus.com/doc/tutorial/control/</a:t>
            </a:r>
          </a:p>
          <a:p>
            <a:r>
              <a:rPr lang="en-US" dirty="0"/>
              <a:t>Video tutorial:</a:t>
            </a:r>
          </a:p>
          <a:p>
            <a:r>
              <a:rPr lang="en-US" dirty="0"/>
              <a:t>From </a:t>
            </a:r>
            <a:r>
              <a:rPr lang="en-US" u="sng" dirty="0">
                <a:hlinkClick r:id="rId2"/>
              </a:rPr>
              <a:t>C++ Tutorial for Beginners 25 – Functions Using Subroutines in C++</a:t>
            </a:r>
            <a:endParaRPr lang="en-US" dirty="0"/>
          </a:p>
          <a:p>
            <a:r>
              <a:rPr lang="en-US" dirty="0"/>
              <a:t>To </a:t>
            </a:r>
            <a:r>
              <a:rPr lang="en-US" u="sng" dirty="0">
                <a:hlinkClick r:id="rId3"/>
              </a:rPr>
              <a:t>C++ Tutorial for Beginners 28 – Headers and Prototypes</a:t>
            </a:r>
            <a:endParaRPr lang="en-US" dirty="0"/>
          </a:p>
          <a:p>
            <a:endParaRPr lang="en-US" dirty="0"/>
          </a:p>
        </p:txBody>
      </p:sp>
      <p:sp>
        <p:nvSpPr>
          <p:cNvPr id="4" name="Footer Placeholder 3">
            <a:extLst>
              <a:ext uri="{FF2B5EF4-FFF2-40B4-BE49-F238E27FC236}">
                <a16:creationId xmlns:a16="http://schemas.microsoft.com/office/drawing/2014/main" id="{522E9DF1-34AB-47E2-AC17-1007CD730ED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dirty="0"/>
              <a:t>Contact</a:t>
            </a:r>
          </a:p>
        </p:txBody>
      </p:sp>
      <p:sp>
        <p:nvSpPr>
          <p:cNvPr id="3" name="Subtitle">
            <a:extLst>
              <a:ext uri="{FF2B5EF4-FFF2-40B4-BE49-F238E27FC236}">
                <a16:creationId xmlns:a16="http://schemas.microsoft.com/office/drawing/2014/main" id="{A8C0B1B3-7902-4A0F-A274-1F5878B8197A}"/>
              </a:ext>
            </a:extLst>
          </p:cNvPr>
          <p:cNvSpPr>
            <a:spLocks noGrp="1"/>
          </p:cNvSpPr>
          <p:nvPr>
            <p:ph type="subTitle" idx="1"/>
          </p:nvPr>
        </p:nvSpPr>
        <p:spPr>
          <a:xfrm>
            <a:off x="1058400" y="2397324"/>
            <a:ext cx="4663131" cy="3409751"/>
          </a:xfrm>
        </p:spPr>
        <p:txBody>
          <a:bodyPr/>
          <a:lstStyle/>
          <a:p>
            <a:r>
              <a:rPr lang="en-US" dirty="0"/>
              <a:t>Published by </a:t>
            </a:r>
            <a:r>
              <a:rPr lang="en-US"/>
              <a:t>Siemens 2023</a:t>
            </a:r>
            <a:endParaRPr lang="en-US" dirty="0"/>
          </a:p>
          <a:p>
            <a:pPr lvl="1"/>
            <a:r>
              <a:rPr lang="en-US" dirty="0" err="1"/>
              <a:t>Ionu</a:t>
            </a:r>
            <a:r>
              <a:rPr lang="ro-RO" dirty="0"/>
              <a:t>ț Verzea</a:t>
            </a:r>
            <a:endParaRPr lang="en-US" dirty="0"/>
          </a:p>
          <a:p>
            <a:r>
              <a:rPr lang="ro-RO" dirty="0"/>
              <a:t>Software </a:t>
            </a:r>
            <a:r>
              <a:rPr lang="ro-RO" dirty="0" err="1"/>
              <a:t>Engineer</a:t>
            </a:r>
            <a:br>
              <a:rPr lang="en-US" dirty="0"/>
            </a:br>
            <a:r>
              <a:rPr lang="ro-RO" dirty="0"/>
              <a:t>ADV D EU RO IFA MI</a:t>
            </a:r>
            <a:endParaRPr lang="en-US" dirty="0"/>
          </a:p>
          <a:p>
            <a:r>
              <a:rPr lang="ro-RO" dirty="0" err="1"/>
              <a:t>Blv</a:t>
            </a:r>
            <a:r>
              <a:rPr lang="ro-RO" dirty="0"/>
              <a:t>. 15 Noiembrie Nr.78</a:t>
            </a:r>
            <a:br>
              <a:rPr lang="en-US" dirty="0"/>
            </a:br>
            <a:r>
              <a:rPr lang="ro-RO" dirty="0"/>
              <a:t>500097</a:t>
            </a:r>
            <a:r>
              <a:rPr lang="en-US" dirty="0"/>
              <a:t> </a:t>
            </a:r>
            <a:r>
              <a:rPr lang="ro-RO" dirty="0"/>
              <a:t>Brașov</a:t>
            </a:r>
            <a:br>
              <a:rPr lang="en-US" dirty="0"/>
            </a:br>
            <a:r>
              <a:rPr lang="ro-RO" dirty="0"/>
              <a:t>România</a:t>
            </a:r>
            <a:endParaRPr lang="en-US" dirty="0"/>
          </a:p>
          <a:p>
            <a:pPr lvl="1"/>
            <a:r>
              <a:rPr lang="en-US" dirty="0"/>
              <a:t>E-mail </a:t>
            </a:r>
            <a:r>
              <a:rPr lang="ro-RO" dirty="0">
                <a:hlinkClick r:id="rId2"/>
              </a:rPr>
              <a:t>ionut.verzea@siemens.com</a:t>
            </a:r>
            <a:endParaRPr lang="en-US" dirty="0"/>
          </a:p>
        </p:txBody>
      </p:sp>
      <p:sp>
        <p:nvSpPr>
          <p:cNvPr id="2" name="Footer Placeholder">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5" name="Subtitle">
            <a:extLst>
              <a:ext uri="{FF2B5EF4-FFF2-40B4-BE49-F238E27FC236}">
                <a16:creationId xmlns:a16="http://schemas.microsoft.com/office/drawing/2014/main" id="{6B76CE2F-1BFC-4075-9425-F57C211C30F2}"/>
              </a:ext>
            </a:extLst>
          </p:cNvPr>
          <p:cNvSpPr txBox="1">
            <a:spLocks/>
          </p:cNvSpPr>
          <p:nvPr/>
        </p:nvSpPr>
        <p:spPr>
          <a:xfrm>
            <a:off x="6096000" y="2397324"/>
            <a:ext cx="4663131" cy="3409751"/>
          </a:xfrm>
          <a:prstGeom prst="rect">
            <a:avLst/>
          </a:prstGeom>
        </p:spPr>
        <p:txBody>
          <a:bodyPr vert="horz" lIns="0" tIns="108000" rIns="0" bIns="0" rtlCol="0">
            <a:no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10000"/>
              </a:lnSpc>
              <a:spcBef>
                <a:spcPts val="600"/>
              </a:spcBef>
              <a:spcAft>
                <a:spcPts val="0"/>
              </a:spcAft>
              <a:buClr>
                <a:schemeClr val="accent1"/>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5pPr>
            <a:lvl6pPr marL="54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6pPr>
            <a:lvl7pPr marL="54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7pPr>
            <a:lvl8pPr marL="72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8pPr>
            <a:lvl9pPr marL="72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9pPr>
          </a:lstStyle>
          <a:p>
            <a:endParaRPr lang="en-US" dirty="0"/>
          </a:p>
          <a:p>
            <a:pPr lvl="1"/>
            <a:r>
              <a:rPr lang="en-US" dirty="0"/>
              <a:t>Petrescu Vlad Adrian</a:t>
            </a:r>
          </a:p>
          <a:p>
            <a:r>
              <a:rPr lang="ro-RO" dirty="0"/>
              <a:t>Software </a:t>
            </a:r>
            <a:r>
              <a:rPr lang="en-US" dirty="0"/>
              <a:t>Developer</a:t>
            </a:r>
            <a:br>
              <a:rPr lang="en-US" dirty="0"/>
            </a:br>
            <a:r>
              <a:rPr lang="ro-RO" dirty="0"/>
              <a:t>ADV D EU RO </a:t>
            </a:r>
            <a:r>
              <a:rPr lang="en-US" dirty="0"/>
              <a:t>ES TLS DI1</a:t>
            </a:r>
          </a:p>
          <a:p>
            <a:r>
              <a:rPr lang="ro-RO" dirty="0" err="1"/>
              <a:t>Blv</a:t>
            </a:r>
            <a:r>
              <a:rPr lang="ro-RO" dirty="0"/>
              <a:t>. 15 Noiembrie Nr.78</a:t>
            </a:r>
            <a:br>
              <a:rPr lang="en-US" dirty="0"/>
            </a:br>
            <a:r>
              <a:rPr lang="ro-RO" dirty="0"/>
              <a:t>500097</a:t>
            </a:r>
            <a:r>
              <a:rPr lang="en-US" dirty="0"/>
              <a:t> </a:t>
            </a:r>
            <a:r>
              <a:rPr lang="ro-RO" dirty="0"/>
              <a:t>Brașov</a:t>
            </a:r>
            <a:br>
              <a:rPr lang="en-US" dirty="0"/>
            </a:br>
            <a:r>
              <a:rPr lang="ro-RO" dirty="0"/>
              <a:t>România</a:t>
            </a:r>
            <a:endParaRPr lang="en-US" dirty="0"/>
          </a:p>
          <a:p>
            <a:pPr lvl="1"/>
            <a:r>
              <a:rPr lang="en-US" dirty="0"/>
              <a:t>E-mail </a:t>
            </a:r>
            <a:r>
              <a:rPr lang="en-US" dirty="0">
                <a:hlinkClick r:id="rId3"/>
              </a:rPr>
              <a:t>vlad.petrescu@siemens.com</a:t>
            </a:r>
            <a:endParaRPr lang="en-US" dirty="0"/>
          </a:p>
        </p:txBody>
      </p:sp>
    </p:spTree>
    <p:extLst>
      <p:ext uri="{BB962C8B-B14F-4D97-AF65-F5344CB8AC3E}">
        <p14:creationId xmlns:p14="http://schemas.microsoft.com/office/powerpoint/2010/main" val="304408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If </a:t>
            </a:r>
          </a:p>
        </p:txBody>
      </p:sp>
      <p:sp>
        <p:nvSpPr>
          <p:cNvPr id="4" name="Content Placeholder 3">
            <a:extLst>
              <a:ext uri="{FF2B5EF4-FFF2-40B4-BE49-F238E27FC236}">
                <a16:creationId xmlns:a16="http://schemas.microsoft.com/office/drawing/2014/main" id="{13D246DF-F6E6-4CFB-AA64-7524E393457F}"/>
              </a:ext>
            </a:extLst>
          </p:cNvPr>
          <p:cNvSpPr>
            <a:spLocks noGrp="1"/>
          </p:cNvSpPr>
          <p:nvPr>
            <p:ph idx="4294967295"/>
          </p:nvPr>
        </p:nvSpPr>
        <p:spPr>
          <a:xfrm>
            <a:off x="768636" y="1281586"/>
            <a:ext cx="4389438" cy="2981325"/>
          </a:xfrm>
        </p:spPr>
        <p:txBody>
          <a:bodyPr/>
          <a:lstStyle/>
          <a:p>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main()</a:t>
            </a:r>
          </a:p>
          <a:p>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declare local variable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a = 10;</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check a </a:t>
            </a:r>
            <a:r>
              <a:rPr lang="en-US" sz="1199" dirty="0" err="1">
                <a:solidFill>
                  <a:srgbClr val="008000"/>
                </a:solidFill>
                <a:latin typeface="Consolas" panose="020B0609020204030204" pitchFamily="49" charset="0"/>
              </a:rPr>
              <a:t>boolean</a:t>
            </a:r>
            <a:r>
              <a:rPr lang="en-US" sz="1199" dirty="0">
                <a:solidFill>
                  <a:srgbClr val="008000"/>
                </a:solidFill>
                <a:latin typeface="Consolas" panose="020B0609020204030204" pitchFamily="49" charset="0"/>
              </a:rPr>
              <a:t> condition</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(a == 10)</a:t>
            </a:r>
          </a:p>
          <a:p>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printf</a:t>
            </a:r>
            <a:r>
              <a:rPr lang="en-US" sz="1199" dirty="0">
                <a:solidFill>
                  <a:srgbClr val="000000"/>
                </a:solidFill>
                <a:latin typeface="Consolas" panose="020B0609020204030204" pitchFamily="49" charset="0"/>
              </a:rPr>
              <a:t>(</a:t>
            </a:r>
            <a:r>
              <a:rPr lang="en-US" sz="1199" dirty="0">
                <a:solidFill>
                  <a:srgbClr val="A31515"/>
                </a:solidFill>
                <a:latin typeface="Consolas" panose="020B0609020204030204" pitchFamily="49" charset="0"/>
              </a:rPr>
              <a:t>"a = %d"</a:t>
            </a:r>
            <a:r>
              <a:rPr lang="en-US" sz="1199" dirty="0">
                <a:solidFill>
                  <a:srgbClr val="000000"/>
                </a:solidFill>
                <a:latin typeface="Consolas" panose="020B0609020204030204" pitchFamily="49" charset="0"/>
              </a:rPr>
              <a:t>, a);</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else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err="1">
                <a:solidFill>
                  <a:srgbClr val="000000"/>
                </a:solidFill>
                <a:latin typeface="Consolas" panose="020B0609020204030204" pitchFamily="49" charset="0"/>
              </a:rPr>
              <a:t>printf</a:t>
            </a:r>
            <a:r>
              <a:rPr lang="en-US" sz="1199" dirty="0">
                <a:solidFill>
                  <a:srgbClr val="000000"/>
                </a:solidFill>
                <a:latin typeface="Consolas" panose="020B0609020204030204" pitchFamily="49" charset="0"/>
              </a:rPr>
              <a:t>(</a:t>
            </a:r>
            <a:r>
              <a:rPr lang="en-US" sz="1199" dirty="0">
                <a:solidFill>
                  <a:srgbClr val="A31515"/>
                </a:solidFill>
                <a:latin typeface="Consolas" panose="020B0609020204030204" pitchFamily="49" charset="0"/>
              </a:rPr>
              <a:t>"other value"</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return</a:t>
            </a:r>
            <a:r>
              <a:rPr lang="en-US" sz="1199" dirty="0">
                <a:solidFill>
                  <a:srgbClr val="000000"/>
                </a:solidFill>
                <a:latin typeface="Consolas" panose="020B0609020204030204" pitchFamily="49" charset="0"/>
              </a:rPr>
              <a:t> 0;</a:t>
            </a:r>
          </a:p>
          <a:p>
            <a:r>
              <a:rPr lang="en-US" sz="1199" dirty="0">
                <a:solidFill>
                  <a:srgbClr val="000000"/>
                </a:solidFill>
                <a:latin typeface="Consolas" panose="020B0609020204030204" pitchFamily="49" charset="0"/>
              </a:rPr>
              <a:t>}</a:t>
            </a:r>
            <a:endParaRPr lang="en-US" sz="1199" dirty="0"/>
          </a:p>
        </p:txBody>
      </p:sp>
      <p:sp>
        <p:nvSpPr>
          <p:cNvPr id="5" name="TextBox 4"/>
          <p:cNvSpPr txBox="1"/>
          <p:nvPr/>
        </p:nvSpPr>
        <p:spPr>
          <a:xfrm>
            <a:off x="768636" y="4489697"/>
            <a:ext cx="10576697" cy="913620"/>
          </a:xfrm>
          <a:prstGeom prst="rect">
            <a:avLst/>
          </a:prstGeom>
          <a:noFill/>
        </p:spPr>
        <p:txBody>
          <a:bodyPr wrap="square" lIns="0" tIns="0" rIns="0" bIns="0" rtlCol="0">
            <a:spAutoFit/>
          </a:bodyPr>
          <a:lstStyle/>
          <a:p>
            <a:pPr>
              <a:lnSpc>
                <a:spcPct val="110000"/>
              </a:lnSpc>
            </a:pPr>
            <a:r>
              <a:rPr lang="en-US" sz="1799" dirty="0"/>
              <a:t>The</a:t>
            </a:r>
            <a:r>
              <a:rPr lang="en-US" sz="1799" b="1" dirty="0"/>
              <a:t> if </a:t>
            </a:r>
            <a:r>
              <a:rPr lang="en-US" sz="1799" dirty="0"/>
              <a:t>keyword is used to execute a statement or a block of code if the expression inside the brackets evaluates to true.</a:t>
            </a:r>
          </a:p>
          <a:p>
            <a:pPr>
              <a:lnSpc>
                <a:spcPct val="110000"/>
              </a:lnSpc>
            </a:pPr>
            <a:r>
              <a:rPr lang="en-US" sz="1799" dirty="0"/>
              <a:t>If the expression evaluates to false the statement or block of code is simply ignored. </a:t>
            </a:r>
          </a:p>
        </p:txBody>
      </p:sp>
      <p:sp>
        <p:nvSpPr>
          <p:cNvPr id="3" name="Footer Placeholder 2">
            <a:extLst>
              <a:ext uri="{FF2B5EF4-FFF2-40B4-BE49-F238E27FC236}">
                <a16:creationId xmlns:a16="http://schemas.microsoft.com/office/drawing/2014/main" id="{6D86444D-22EF-4256-9A51-87D844FD714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38322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If </a:t>
            </a:r>
          </a:p>
        </p:txBody>
      </p:sp>
      <p:sp>
        <p:nvSpPr>
          <p:cNvPr id="5" name="Content Placeholder 4">
            <a:extLst>
              <a:ext uri="{FF2B5EF4-FFF2-40B4-BE49-F238E27FC236}">
                <a16:creationId xmlns:a16="http://schemas.microsoft.com/office/drawing/2014/main" id="{CD9E563D-5CA1-4B51-BC0C-00A154C1B65D}"/>
              </a:ext>
            </a:extLst>
          </p:cNvPr>
          <p:cNvSpPr>
            <a:spLocks noGrp="1"/>
          </p:cNvSpPr>
          <p:nvPr>
            <p:ph idx="4294967295"/>
          </p:nvPr>
        </p:nvSpPr>
        <p:spPr>
          <a:xfrm>
            <a:off x="516000" y="1615880"/>
            <a:ext cx="4292600" cy="4645025"/>
          </a:xfrm>
        </p:spPr>
        <p:txBody>
          <a:bodyPr/>
          <a:lstStyle/>
          <a:p>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n = 5;</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1."</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 = -5;</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(m)</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2."</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k = 0;</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(k)</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 3."</a:t>
            </a:r>
            <a:r>
              <a:rPr lang="en-US" dirty="0">
                <a:solidFill>
                  <a:srgbClr val="000000"/>
                </a:solidFill>
                <a:latin typeface="Consolas" panose="020B0609020204030204" pitchFamily="49" charset="0"/>
              </a:rPr>
              <a:t>);</a:t>
            </a:r>
            <a:endParaRPr lang="en-US" dirty="0"/>
          </a:p>
        </p:txBody>
      </p:sp>
      <p:sp>
        <p:nvSpPr>
          <p:cNvPr id="7" name="TextBox 6"/>
          <p:cNvSpPr txBox="1"/>
          <p:nvPr/>
        </p:nvSpPr>
        <p:spPr>
          <a:xfrm>
            <a:off x="5638801" y="1906107"/>
            <a:ext cx="5825067" cy="1218161"/>
          </a:xfrm>
          <a:prstGeom prst="rect">
            <a:avLst/>
          </a:prstGeom>
          <a:noFill/>
        </p:spPr>
        <p:txBody>
          <a:bodyPr wrap="square" lIns="0" tIns="0" rIns="0" bIns="0" rtlCol="0">
            <a:spAutoFit/>
          </a:bodyPr>
          <a:lstStyle/>
          <a:p>
            <a:pPr>
              <a:lnSpc>
                <a:spcPct val="110000"/>
              </a:lnSpc>
            </a:pPr>
            <a:r>
              <a:rPr lang="en-US" sz="1799" dirty="0"/>
              <a:t>In C/C++, any non-zero expression evaluates to True.</a:t>
            </a:r>
          </a:p>
          <a:p>
            <a:pPr>
              <a:lnSpc>
                <a:spcPct val="110000"/>
              </a:lnSpc>
            </a:pPr>
            <a:endParaRPr lang="en-US" sz="1799" dirty="0"/>
          </a:p>
          <a:p>
            <a:pPr>
              <a:lnSpc>
                <a:spcPct val="110000"/>
              </a:lnSpc>
            </a:pPr>
            <a:r>
              <a:rPr lang="en-US" sz="1799" dirty="0"/>
              <a:t> E.g. only the code in the third image does not print “hello”</a:t>
            </a:r>
          </a:p>
        </p:txBody>
      </p:sp>
      <p:sp>
        <p:nvSpPr>
          <p:cNvPr id="8" name="TextBox 7"/>
          <p:cNvSpPr txBox="1"/>
          <p:nvPr/>
        </p:nvSpPr>
        <p:spPr>
          <a:xfrm>
            <a:off x="410400" y="2038906"/>
            <a:ext cx="254000" cy="187198"/>
          </a:xfrm>
          <a:prstGeom prst="rect">
            <a:avLst/>
          </a:prstGeom>
          <a:noFill/>
        </p:spPr>
        <p:txBody>
          <a:bodyPr wrap="square" lIns="0" tIns="0" rIns="0" bIns="0" rtlCol="0">
            <a:spAutoFit/>
          </a:bodyPr>
          <a:lstStyle/>
          <a:p>
            <a:pPr>
              <a:lnSpc>
                <a:spcPct val="110000"/>
              </a:lnSpc>
            </a:pPr>
            <a:r>
              <a:rPr lang="en-US" sz="1199" dirty="0"/>
              <a:t>(1)</a:t>
            </a:r>
          </a:p>
        </p:txBody>
      </p:sp>
      <p:sp>
        <p:nvSpPr>
          <p:cNvPr id="9" name="TextBox 8"/>
          <p:cNvSpPr txBox="1"/>
          <p:nvPr/>
        </p:nvSpPr>
        <p:spPr>
          <a:xfrm>
            <a:off x="410400" y="3351796"/>
            <a:ext cx="254000" cy="187198"/>
          </a:xfrm>
          <a:prstGeom prst="rect">
            <a:avLst/>
          </a:prstGeom>
          <a:noFill/>
        </p:spPr>
        <p:txBody>
          <a:bodyPr wrap="square" lIns="0" tIns="0" rIns="0" bIns="0" rtlCol="0">
            <a:spAutoFit/>
          </a:bodyPr>
          <a:lstStyle/>
          <a:p>
            <a:pPr>
              <a:lnSpc>
                <a:spcPct val="110000"/>
              </a:lnSpc>
            </a:pPr>
            <a:r>
              <a:rPr lang="en-US" sz="1199" dirty="0"/>
              <a:t>(2)</a:t>
            </a:r>
          </a:p>
        </p:txBody>
      </p:sp>
      <p:sp>
        <p:nvSpPr>
          <p:cNvPr id="10" name="TextBox 9"/>
          <p:cNvSpPr txBox="1"/>
          <p:nvPr/>
        </p:nvSpPr>
        <p:spPr>
          <a:xfrm>
            <a:off x="411851" y="4805293"/>
            <a:ext cx="254000" cy="187198"/>
          </a:xfrm>
          <a:prstGeom prst="rect">
            <a:avLst/>
          </a:prstGeom>
          <a:noFill/>
        </p:spPr>
        <p:txBody>
          <a:bodyPr wrap="square" lIns="0" tIns="0" rIns="0" bIns="0" rtlCol="0">
            <a:spAutoFit/>
          </a:bodyPr>
          <a:lstStyle/>
          <a:p>
            <a:pPr>
              <a:lnSpc>
                <a:spcPct val="110000"/>
              </a:lnSpc>
            </a:pPr>
            <a:r>
              <a:rPr lang="en-US" sz="1199" dirty="0"/>
              <a:t>(3)</a:t>
            </a:r>
          </a:p>
        </p:txBody>
      </p:sp>
      <p:sp>
        <p:nvSpPr>
          <p:cNvPr id="12" name="TextBox 11"/>
          <p:cNvSpPr txBox="1"/>
          <p:nvPr/>
        </p:nvSpPr>
        <p:spPr>
          <a:xfrm>
            <a:off x="5706534" y="3938393"/>
            <a:ext cx="5689600" cy="2108197"/>
          </a:xfrm>
          <a:prstGeom prst="rect">
            <a:avLst/>
          </a:prstGeom>
          <a:noFill/>
        </p:spPr>
        <p:txBody>
          <a:bodyPr wrap="square" lIns="0" tIns="0" rIns="0" bIns="0" rtlCol="0">
            <a:spAutoFit/>
          </a:bodyPr>
          <a:lstStyle/>
          <a:p>
            <a:pPr>
              <a:lnSpc>
                <a:spcPct val="110000"/>
              </a:lnSpc>
            </a:pPr>
            <a:r>
              <a:rPr lang="en-US" sz="1799" dirty="0"/>
              <a:t>An if keyword can be followed by an optional else keyword, which executes if the Boolean expression is false.</a:t>
            </a:r>
          </a:p>
          <a:p>
            <a:pPr>
              <a:lnSpc>
                <a:spcPct val="110000"/>
              </a:lnSpc>
            </a:pPr>
            <a:endParaRPr lang="en-US" sz="1799" dirty="0"/>
          </a:p>
          <a:p>
            <a:pPr>
              <a:lnSpc>
                <a:spcPct val="110000"/>
              </a:lnSpc>
            </a:pPr>
            <a:r>
              <a:rPr lang="en-US" sz="1799" dirty="0"/>
              <a:t>An if statement executes the first line of code following the if statement or the first code block (encapsulated by curly braces { } ).</a:t>
            </a:r>
          </a:p>
        </p:txBody>
      </p:sp>
      <p:sp>
        <p:nvSpPr>
          <p:cNvPr id="3" name="Footer Placeholder 2">
            <a:extLst>
              <a:ext uri="{FF2B5EF4-FFF2-40B4-BE49-F238E27FC236}">
                <a16:creationId xmlns:a16="http://schemas.microsoft.com/office/drawing/2014/main" id="{5DF25983-869F-4A61-89E9-C3D24362BDE6}"/>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54327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dtRectangle 2 Id136194"/>
          <p:cNvSpPr>
            <a:spLocks noGrp="1" noChangeArrowheads="1"/>
          </p:cNvSpPr>
          <p:nvPr>
            <p:ph type="title"/>
          </p:nvPr>
        </p:nvSpPr>
        <p:spPr/>
        <p:txBody>
          <a:bodyPr/>
          <a:lstStyle/>
          <a:p>
            <a:r>
              <a:rPr lang="en-US" dirty="0"/>
              <a:t>Flow Control – </a:t>
            </a:r>
            <a:r>
              <a:rPr lang="en-US" dirty="0">
                <a:latin typeface="Arial" pitchFamily="34" charset="0"/>
              </a:rPr>
              <a:t>If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00" y="1243413"/>
            <a:ext cx="5428845" cy="5064029"/>
          </a:xfrm>
          <a:prstGeom prst="rect">
            <a:avLst/>
          </a:prstGeom>
        </p:spPr>
      </p:pic>
      <p:sp>
        <p:nvSpPr>
          <p:cNvPr id="2" name="Rectangle 1">
            <a:extLst>
              <a:ext uri="{FF2B5EF4-FFF2-40B4-BE49-F238E27FC236}">
                <a16:creationId xmlns:a16="http://schemas.microsoft.com/office/drawing/2014/main" id="{3C87016F-F8D2-48F0-8C07-C7652E7CC0BE}"/>
              </a:ext>
            </a:extLst>
          </p:cNvPr>
          <p:cNvSpPr/>
          <p:nvPr/>
        </p:nvSpPr>
        <p:spPr>
          <a:xfrm>
            <a:off x="6096000" y="1444875"/>
            <a:ext cx="6096000" cy="3596676"/>
          </a:xfrm>
          <a:prstGeom prst="rect">
            <a:avLst/>
          </a:prstGeom>
        </p:spPr>
        <p:txBody>
          <a:bodyPr>
            <a:spAutoFit/>
          </a:bodyPr>
          <a:lstStyle/>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local variable declaration</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int</a:t>
            </a:r>
            <a:r>
              <a:rPr lang="en-US" sz="1199" dirty="0">
                <a:solidFill>
                  <a:srgbClr val="000000"/>
                </a:solidFill>
                <a:latin typeface="Consolas" panose="020B0609020204030204" pitchFamily="49" charset="0"/>
              </a:rPr>
              <a:t> a = 100;</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check a Boolean condition</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 ( a == 10 )</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if condition is true then print the following: </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"Value of a is 10 "</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else</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if</a:t>
            </a:r>
            <a:r>
              <a:rPr lang="en-US" sz="1199" dirty="0">
                <a:solidFill>
                  <a:srgbClr val="000000"/>
                </a:solidFill>
                <a:latin typeface="Consolas" panose="020B0609020204030204" pitchFamily="49" charset="0"/>
              </a:rPr>
              <a:t> ( a == 20 )</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if else if condition is true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"Value of a is 20 "</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else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if none of the conditions are true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"Value of a is not matching."</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"Exact value of a is: "</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endl;</a:t>
            </a:r>
            <a:endParaRPr lang="en-US" sz="1199" dirty="0"/>
          </a:p>
        </p:txBody>
      </p:sp>
      <p:sp>
        <p:nvSpPr>
          <p:cNvPr id="3" name="Footer Placeholder 2">
            <a:extLst>
              <a:ext uri="{FF2B5EF4-FFF2-40B4-BE49-F238E27FC236}">
                <a16:creationId xmlns:a16="http://schemas.microsoft.com/office/drawing/2014/main" id="{F53552A5-5280-41E6-B5CB-020AB3CA644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ustDataLst>
      <p:tags r:id="rId1"/>
    </p:custDataLst>
    <p:extLst>
      <p:ext uri="{BB962C8B-B14F-4D97-AF65-F5344CB8AC3E}">
        <p14:creationId xmlns:p14="http://schemas.microsoft.com/office/powerpoint/2010/main" val="336394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Switch</a:t>
            </a:r>
          </a:p>
        </p:txBody>
      </p:sp>
      <p:sp>
        <p:nvSpPr>
          <p:cNvPr id="3" name="Content Placeholder 2"/>
          <p:cNvSpPr>
            <a:spLocks noGrp="1"/>
          </p:cNvSpPr>
          <p:nvPr>
            <p:ph idx="4294967295"/>
          </p:nvPr>
        </p:nvSpPr>
        <p:spPr>
          <a:xfrm>
            <a:off x="820738" y="1414463"/>
            <a:ext cx="11371262" cy="2379662"/>
          </a:xfrm>
        </p:spPr>
        <p:txBody>
          <a:bodyPr/>
          <a:lstStyle/>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enum</a:t>
            </a:r>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Color</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red</a:t>
            </a:r>
            <a:r>
              <a:rPr lang="en-US" sz="1199" dirty="0">
                <a:solidFill>
                  <a:srgbClr val="000000"/>
                </a:solidFill>
                <a:latin typeface="Consolas" panose="020B0609020204030204" pitchFamily="49" charset="0"/>
              </a:rPr>
              <a:t>=1, </a:t>
            </a:r>
            <a:r>
              <a:rPr lang="en-US" sz="1199" dirty="0">
                <a:solidFill>
                  <a:srgbClr val="2F4F4F"/>
                </a:solidFill>
                <a:latin typeface="Consolas" panose="020B0609020204030204" pitchFamily="49" charset="0"/>
              </a:rPr>
              <a:t>green</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blue</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white</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black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Color</a:t>
            </a:r>
            <a:r>
              <a:rPr lang="en-US" sz="1199" dirty="0">
                <a:solidFill>
                  <a:srgbClr val="000000"/>
                </a:solidFill>
                <a:latin typeface="Consolas" panose="020B0609020204030204" pitchFamily="49" charset="0"/>
              </a:rPr>
              <a:t> selector = </a:t>
            </a:r>
            <a:r>
              <a:rPr lang="en-US" sz="1199" dirty="0">
                <a:solidFill>
                  <a:srgbClr val="2F4F4F"/>
                </a:solidFill>
                <a:latin typeface="Consolas" panose="020B0609020204030204" pitchFamily="49" charset="0"/>
              </a:rPr>
              <a:t>green</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switch</a:t>
            </a:r>
            <a:r>
              <a:rPr lang="en-US" sz="1199" dirty="0">
                <a:solidFill>
                  <a:srgbClr val="000000"/>
                </a:solidFill>
                <a:latin typeface="Consolas" panose="020B0609020204030204" pitchFamily="49" charset="0"/>
              </a:rPr>
              <a:t> (selector) {</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red</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"red"</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green</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"green"</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2F4F4F"/>
                </a:solidFill>
                <a:latin typeface="Consolas" panose="020B0609020204030204" pitchFamily="49" charset="0"/>
              </a:rPr>
              <a:t>blue</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"blue"</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default</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 other color"</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endParaRPr lang="en-US" sz="1199" dirty="0"/>
          </a:p>
          <a:p>
            <a:pPr marL="285607" indent="-285607">
              <a:buFont typeface="Arial" pitchFamily="34" charset="0"/>
              <a:buChar char="•"/>
            </a:pPr>
            <a:r>
              <a:rPr lang="en-US" dirty="0"/>
              <a:t>A </a:t>
            </a:r>
            <a:r>
              <a:rPr lang="en-US" b="1" dirty="0"/>
              <a:t>switch</a:t>
            </a:r>
            <a:r>
              <a:rPr lang="en-US" dirty="0"/>
              <a:t> statement selects which block of code to execute based on the value of an integral expression. </a:t>
            </a:r>
          </a:p>
          <a:p>
            <a:pPr marL="285607" indent="-285607">
              <a:buFont typeface="Arial" pitchFamily="34" charset="0"/>
              <a:buChar char="•"/>
            </a:pPr>
            <a:r>
              <a:rPr lang="en-US" dirty="0"/>
              <a:t>The </a:t>
            </a:r>
            <a:r>
              <a:rPr lang="en-US" i="1" dirty="0"/>
              <a:t>switch</a:t>
            </a:r>
            <a:r>
              <a:rPr lang="en-US" dirty="0"/>
              <a:t> statement compares the value of </a:t>
            </a:r>
            <a:r>
              <a:rPr lang="en-US" i="1" dirty="0"/>
              <a:t>selector</a:t>
            </a:r>
            <a:r>
              <a:rPr lang="en-US" dirty="0"/>
              <a:t> to each integral value. </a:t>
            </a:r>
          </a:p>
          <a:p>
            <a:pPr marL="285607" indent="-285607">
              <a:buFont typeface="Arial" pitchFamily="34" charset="0"/>
              <a:buChar char="•"/>
            </a:pPr>
            <a:r>
              <a:rPr lang="en-US" dirty="0"/>
              <a:t>If no match is found, the </a:t>
            </a:r>
            <a:r>
              <a:rPr lang="en-US" i="1" dirty="0"/>
              <a:t>default</a:t>
            </a:r>
            <a:r>
              <a:rPr lang="en-US" dirty="0"/>
              <a:t> case is executed. </a:t>
            </a:r>
          </a:p>
          <a:p>
            <a:pPr marL="285607" indent="-285607">
              <a:buFont typeface="Arial" pitchFamily="34" charset="0"/>
              <a:buChar char="•"/>
            </a:pPr>
            <a:r>
              <a:rPr lang="en-US" dirty="0"/>
              <a:t>Every case needs to end with a </a:t>
            </a:r>
            <a:r>
              <a:rPr lang="en-US" b="1" dirty="0"/>
              <a:t>break</a:t>
            </a:r>
            <a:r>
              <a:rPr lang="en-US" dirty="0"/>
              <a:t> keyword. This causes the program to jump to the end of the switch body. </a:t>
            </a:r>
          </a:p>
          <a:p>
            <a:pPr marL="285607" indent="-285607">
              <a:buFont typeface="Arial" pitchFamily="34" charset="0"/>
              <a:buChar char="•"/>
            </a:pPr>
            <a:r>
              <a:rPr lang="en-US" dirty="0"/>
              <a:t>If no </a:t>
            </a:r>
            <a:r>
              <a:rPr lang="en-US" b="1" dirty="0"/>
              <a:t>break</a:t>
            </a:r>
            <a:r>
              <a:rPr lang="en-US" dirty="0"/>
              <a:t> keyword is encountered the program continues to the next </a:t>
            </a:r>
            <a:r>
              <a:rPr lang="en-US" i="1" dirty="0"/>
              <a:t>case</a:t>
            </a:r>
            <a:r>
              <a:rPr lang="en-US" dirty="0"/>
              <a:t> until the end of the switch body  or the first </a:t>
            </a:r>
            <a:r>
              <a:rPr lang="en-US" i="1" dirty="0"/>
              <a:t>break</a:t>
            </a:r>
            <a:r>
              <a:rPr lang="en-US" dirty="0"/>
              <a:t> command is encountered. </a:t>
            </a:r>
          </a:p>
          <a:p>
            <a:endParaRPr lang="en-US" dirty="0"/>
          </a:p>
        </p:txBody>
      </p:sp>
      <p:sp>
        <p:nvSpPr>
          <p:cNvPr id="4" name="Footer Placeholder 3">
            <a:extLst>
              <a:ext uri="{FF2B5EF4-FFF2-40B4-BE49-F238E27FC236}">
                <a16:creationId xmlns:a16="http://schemas.microsoft.com/office/drawing/2014/main" id="{80F32750-028E-4F27-8513-28DC89CA074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2269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Switch</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054800"/>
            <a:ext cx="5614988" cy="4749800"/>
          </a:xfrm>
        </p:spPr>
      </p:pic>
      <p:sp>
        <p:nvSpPr>
          <p:cNvPr id="3" name="Rectangle 2">
            <a:extLst>
              <a:ext uri="{FF2B5EF4-FFF2-40B4-BE49-F238E27FC236}">
                <a16:creationId xmlns:a16="http://schemas.microsoft.com/office/drawing/2014/main" id="{A292CB25-263E-46CB-87FB-52CC64F0FA1F}"/>
              </a:ext>
            </a:extLst>
          </p:cNvPr>
          <p:cNvSpPr/>
          <p:nvPr/>
        </p:nvSpPr>
        <p:spPr>
          <a:xfrm>
            <a:off x="6096000" y="3229111"/>
            <a:ext cx="6096000" cy="1567818"/>
          </a:xfrm>
          <a:prstGeom prst="rect">
            <a:avLst/>
          </a:prstGeom>
        </p:spPr>
        <p:txBody>
          <a:bodyPr>
            <a:spAutoFit/>
          </a:bodyPr>
          <a:lstStyle/>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char</a:t>
            </a:r>
            <a:r>
              <a:rPr lang="en-US" sz="1199" dirty="0">
                <a:solidFill>
                  <a:srgbClr val="000000"/>
                </a:solidFill>
                <a:latin typeface="Consolas" panose="020B0609020204030204" pitchFamily="49" charset="0"/>
              </a:rPr>
              <a:t> choice = </a:t>
            </a:r>
            <a:r>
              <a:rPr lang="en-US" sz="1199" dirty="0">
                <a:solidFill>
                  <a:srgbClr val="A31515"/>
                </a:solidFill>
                <a:latin typeface="Consolas" panose="020B0609020204030204" pitchFamily="49" charset="0"/>
              </a:rPr>
              <a:t>'a'</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switch</a:t>
            </a:r>
            <a:r>
              <a:rPr lang="en-US" sz="1199" dirty="0">
                <a:solidFill>
                  <a:srgbClr val="000000"/>
                </a:solidFill>
                <a:latin typeface="Consolas" panose="020B0609020204030204" pitchFamily="49" charset="0"/>
              </a:rPr>
              <a:t> (choice) {   </a:t>
            </a:r>
            <a:r>
              <a:rPr lang="en-US" sz="1199" dirty="0">
                <a:solidFill>
                  <a:srgbClr val="008000"/>
                </a:solidFill>
                <a:latin typeface="Consolas" panose="020B0609020204030204" pitchFamily="49" charset="0"/>
              </a:rPr>
              <a:t>// evaluates to an integer type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'a'"</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'b'</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'b'"</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'c'</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'c'"</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break</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default</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 Try again!"</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program prints: You chose 'a'</a:t>
            </a:r>
            <a:endParaRPr lang="en-US" sz="1199" dirty="0"/>
          </a:p>
        </p:txBody>
      </p:sp>
      <p:sp>
        <p:nvSpPr>
          <p:cNvPr id="5" name="Footer Placeholder 4">
            <a:extLst>
              <a:ext uri="{FF2B5EF4-FFF2-40B4-BE49-F238E27FC236}">
                <a16:creationId xmlns:a16="http://schemas.microsoft.com/office/drawing/2014/main" id="{1B51DA8A-5BF5-4348-91FC-847A61D7D82D}"/>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84501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 – Switch</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054100"/>
            <a:ext cx="4013200" cy="4749800"/>
          </a:xfrm>
        </p:spPr>
      </p:pic>
      <p:sp>
        <p:nvSpPr>
          <p:cNvPr id="3" name="Rectangle 2">
            <a:extLst>
              <a:ext uri="{FF2B5EF4-FFF2-40B4-BE49-F238E27FC236}">
                <a16:creationId xmlns:a16="http://schemas.microsoft.com/office/drawing/2014/main" id="{9607149A-4AD0-477A-9F41-A1C47A555BBA}"/>
              </a:ext>
            </a:extLst>
          </p:cNvPr>
          <p:cNvSpPr/>
          <p:nvPr/>
        </p:nvSpPr>
        <p:spPr>
          <a:xfrm>
            <a:off x="6096000" y="3078271"/>
            <a:ext cx="6096000" cy="1752259"/>
          </a:xfrm>
          <a:prstGeom prst="rect">
            <a:avLst/>
          </a:prstGeom>
        </p:spPr>
        <p:txBody>
          <a:bodyPr>
            <a:spAutoFit/>
          </a:bodyPr>
          <a:lstStyle/>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char</a:t>
            </a:r>
            <a:r>
              <a:rPr lang="en-US" sz="1199" dirty="0">
                <a:solidFill>
                  <a:srgbClr val="000000"/>
                </a:solidFill>
                <a:latin typeface="Consolas" panose="020B0609020204030204" pitchFamily="49" charset="0"/>
              </a:rPr>
              <a:t> choice = </a:t>
            </a:r>
            <a:r>
              <a:rPr lang="en-US" sz="1199" dirty="0">
                <a:solidFill>
                  <a:srgbClr val="A31515"/>
                </a:solidFill>
                <a:latin typeface="Consolas" panose="020B0609020204030204" pitchFamily="49" charset="0"/>
              </a:rPr>
              <a:t>'a'</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switch</a:t>
            </a:r>
            <a:r>
              <a:rPr lang="en-US" sz="1199" dirty="0">
                <a:solidFill>
                  <a:srgbClr val="000000"/>
                </a:solidFill>
                <a:latin typeface="Consolas" panose="020B0609020204030204" pitchFamily="49" charset="0"/>
              </a:rPr>
              <a:t> (choice) {   </a:t>
            </a:r>
            <a:r>
              <a:rPr lang="en-US" sz="1199" dirty="0">
                <a:solidFill>
                  <a:srgbClr val="008000"/>
                </a:solidFill>
                <a:latin typeface="Consolas" panose="020B0609020204030204" pitchFamily="49" charset="0"/>
              </a:rPr>
              <a:t>// evaluates to an integer type</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'a'"</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'b'</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'b'"</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case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'c'</a:t>
            </a:r>
            <a:r>
              <a:rPr lang="en-US" sz="1199" dirty="0">
                <a:solidFill>
                  <a:srgbClr val="000000"/>
                </a:solidFill>
                <a:latin typeface="Consolas" panose="020B0609020204030204" pitchFamily="49" charset="0"/>
              </a:rPr>
              <a:t>: std::cout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"You chose 'c'"</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default</a:t>
            </a:r>
            <a:r>
              <a:rPr lang="en-US" sz="1199" dirty="0">
                <a:solidFill>
                  <a:srgbClr val="000000"/>
                </a:solidFill>
                <a:latin typeface="Consolas" panose="020B0609020204030204" pitchFamily="49" charset="0"/>
              </a:rPr>
              <a:t>: cout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 Try again!"</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p>
          <a:p>
            <a:r>
              <a:rPr lang="fr-FR" sz="1199" dirty="0">
                <a:solidFill>
                  <a:srgbClr val="000000"/>
                </a:solidFill>
                <a:latin typeface="Consolas" panose="020B0609020204030204" pitchFamily="49" charset="0"/>
              </a:rPr>
              <a:t>  </a:t>
            </a:r>
            <a:r>
              <a:rPr lang="fr-FR" sz="1199" dirty="0">
                <a:solidFill>
                  <a:srgbClr val="008000"/>
                </a:solidFill>
                <a:latin typeface="Consolas" panose="020B0609020204030204" pitchFamily="49" charset="0"/>
              </a:rPr>
              <a:t>// program </a:t>
            </a:r>
            <a:r>
              <a:rPr lang="fr-FR" sz="1199" dirty="0" err="1">
                <a:solidFill>
                  <a:srgbClr val="008000"/>
                </a:solidFill>
                <a:latin typeface="Consolas" panose="020B0609020204030204" pitchFamily="49" charset="0"/>
              </a:rPr>
              <a:t>prints</a:t>
            </a:r>
            <a:r>
              <a:rPr lang="fr-FR" sz="1199" dirty="0">
                <a:solidFill>
                  <a:srgbClr val="008000"/>
                </a:solidFill>
                <a:latin typeface="Consolas" panose="020B0609020204030204" pitchFamily="49" charset="0"/>
              </a:rPr>
              <a:t>: You chose '</a:t>
            </a:r>
            <a:r>
              <a:rPr lang="fr-FR" sz="1199" dirty="0" err="1">
                <a:solidFill>
                  <a:srgbClr val="008000"/>
                </a:solidFill>
                <a:latin typeface="Consolas" panose="020B0609020204030204" pitchFamily="49" charset="0"/>
              </a:rPr>
              <a:t>a'You</a:t>
            </a:r>
            <a:r>
              <a:rPr lang="fr-FR" sz="1199" dirty="0">
                <a:solidFill>
                  <a:srgbClr val="008000"/>
                </a:solidFill>
                <a:latin typeface="Consolas" panose="020B0609020204030204" pitchFamily="49" charset="0"/>
              </a:rPr>
              <a:t> chose 'b'</a:t>
            </a:r>
            <a:endParaRPr lang="fr-FR"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You chose '</a:t>
            </a:r>
            <a:r>
              <a:rPr lang="en-US" sz="1199" dirty="0" err="1">
                <a:solidFill>
                  <a:srgbClr val="008000"/>
                </a:solidFill>
                <a:latin typeface="Consolas" panose="020B0609020204030204" pitchFamily="49" charset="0"/>
              </a:rPr>
              <a:t>c'Try</a:t>
            </a:r>
            <a:r>
              <a:rPr lang="en-US" sz="1199" dirty="0">
                <a:solidFill>
                  <a:srgbClr val="008000"/>
                </a:solidFill>
                <a:latin typeface="Consolas" panose="020B0609020204030204" pitchFamily="49" charset="0"/>
              </a:rPr>
              <a:t> again!</a:t>
            </a:r>
            <a:endParaRPr lang="en-US" sz="1199" dirty="0"/>
          </a:p>
        </p:txBody>
      </p:sp>
      <p:sp>
        <p:nvSpPr>
          <p:cNvPr id="5" name="Footer Placeholder 4">
            <a:extLst>
              <a:ext uri="{FF2B5EF4-FFF2-40B4-BE49-F238E27FC236}">
                <a16:creationId xmlns:a16="http://schemas.microsoft.com/office/drawing/2014/main" id="{992749CF-ACEA-4DD7-B82C-C3408FD8639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173336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xml><?xml version="1.0" encoding="utf-8"?>
<p:tagLst xmlns:a="http://schemas.openxmlformats.org/drawingml/2006/main" xmlns:r="http://schemas.openxmlformats.org/officeDocument/2006/relationships" xmlns:p="http://schemas.openxmlformats.org/presentationml/2006/main">
  <p:tag name="CDT_INTERSECT_SLIDE" val="False"/>
  <p:tag name="CDT_NAVBARONTHISSLIDE" val="True"/>
  <p:tag name="CDT_DESIGNS_NAME" val="Siemens 2013 – 4:3"/>
  <p:tag name="CDT_MASTERS_NAME" val="One object (large)"/>
  <p:tag name="CDT_LAYOUT_TYPE" val="16"/>
  <p:tag name="CDT_ORIGINAL_DESIGNS_NAME" val="Siemens 2013 – 4:3"/>
  <p:tag name="CDT_ORIGINAL_MASTERS_NAME" val="One object (large)"/>
  <p:tag name="CDT_ORIGINAL_LAYOUT_TYPE" val="16"/>
</p:tagLst>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sie-ppt-O365-16x9-standard-eng-v3-0.pptx" id="{337017D5-581C-4D7F-8BCD-76B6C3EE2E8E}" vid="{4F834F2F-9D4E-47D9-B741-4DA0B160AC8F}"/>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4ppTags>
  <Name>One object (large)</Name>
  <PpLayout>16</PpLayout>
  <Index>10</Index>
</p4ppTag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8E680F69AFCF5478564F22EAAFCB836" ma:contentTypeVersion="0" ma:contentTypeDescription="Create a new document." ma:contentTypeScope="" ma:versionID="4c27fba116ff84015b09cf87e0537b4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971D72-3676-4618-95A9-5E38E1A20224}">
  <ds:schemaRefs>
    <ds:schemaRef ds:uri="http://schemas.microsoft.com/sharepoint/v3/contenttype/forms"/>
  </ds:schemaRefs>
</ds:datastoreItem>
</file>

<file path=customXml/itemProps2.xml><?xml version="1.0" encoding="utf-8"?>
<ds:datastoreItem xmlns:ds="http://schemas.openxmlformats.org/officeDocument/2006/customXml" ds:itemID="{3BE550E3-AAEA-4354-8425-77673C56E56C}">
  <ds:schemaRefs/>
</ds:datastoreItem>
</file>

<file path=customXml/itemProps3.xml><?xml version="1.0" encoding="utf-8"?>
<ds:datastoreItem xmlns:ds="http://schemas.openxmlformats.org/officeDocument/2006/customXml" ds:itemID="{475AB511-79C4-4486-8A16-0BD1598C8021}">
  <ds:schemaRefs>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4EBB41D0-022C-466A-B152-107B56480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3313</Words>
  <Application>Microsoft Office PowerPoint</Application>
  <PresentationFormat>Widescreen</PresentationFormat>
  <Paragraphs>420</Paragraphs>
  <Slides>37</Slides>
  <Notes>2</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1" baseType="lpstr">
      <vt:lpstr>Arial</vt:lpstr>
      <vt:lpstr>Consolas</vt:lpstr>
      <vt:lpstr>Siemens 2020</vt:lpstr>
      <vt:lpstr>think-cell Folie</vt:lpstr>
      <vt:lpstr>C/C++</vt:lpstr>
      <vt:lpstr>Table of contents Index / Agenda</vt:lpstr>
      <vt:lpstr>Statements</vt:lpstr>
      <vt:lpstr>Flow Control – If </vt:lpstr>
      <vt:lpstr>Flow Control – If </vt:lpstr>
      <vt:lpstr>Flow Control – If  </vt:lpstr>
      <vt:lpstr>Flow Control – Switch</vt:lpstr>
      <vt:lpstr>Flow Control – Switch</vt:lpstr>
      <vt:lpstr>Flow Control – Switch</vt:lpstr>
      <vt:lpstr>Flow Control – While and do-while</vt:lpstr>
      <vt:lpstr>Flow Control – While </vt:lpstr>
      <vt:lpstr>Flow Control – Do-while</vt:lpstr>
      <vt:lpstr>Flow Control – For</vt:lpstr>
      <vt:lpstr>Jump Statements</vt:lpstr>
      <vt:lpstr>Arrays</vt:lpstr>
      <vt:lpstr>Arrays</vt:lpstr>
      <vt:lpstr>Arrays. Initialization.</vt:lpstr>
      <vt:lpstr>Arrays. Multidimensional. </vt:lpstr>
      <vt:lpstr>Arrays. Multidimensional. </vt:lpstr>
      <vt:lpstr>Arrays. Character Sequences. </vt:lpstr>
      <vt:lpstr>Arrays. Character Sequences.  Initialization. </vt:lpstr>
      <vt:lpstr>Arrays. Character Sequences.  Operations. </vt:lpstr>
      <vt:lpstr>Arrays. Character Sequences.  Operations. </vt:lpstr>
      <vt:lpstr>Data Structures </vt:lpstr>
      <vt:lpstr>Data Structures</vt:lpstr>
      <vt:lpstr>Data Structures </vt:lpstr>
      <vt:lpstr>Data Structures</vt:lpstr>
      <vt:lpstr>Data Structures </vt:lpstr>
      <vt:lpstr>Data Structures</vt:lpstr>
      <vt:lpstr>Typedefs</vt:lpstr>
      <vt:lpstr>Typedefs</vt:lpstr>
      <vt:lpstr>Enums</vt:lpstr>
      <vt:lpstr>Enums</vt:lpstr>
      <vt:lpstr>Unions</vt:lpstr>
      <vt:lpstr>Unions</vt:lpstr>
      <vt:lpstr>References</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dc:title>
  <dc:creator>Verzea, Ionut (ADV D EU RO IFA MI)</dc:creator>
  <cp:keywords>Template</cp:keywords>
  <dc:description>Version 3.0.8
September 2020</dc:description>
  <cp:lastModifiedBy>Verzea, Ionut (ADV D EU RO IFA MI)</cp:lastModifiedBy>
  <cp:revision>2</cp:revision>
  <dcterms:created xsi:type="dcterms:W3CDTF">2022-05-24T08:39:12Z</dcterms:created>
  <dcterms:modified xsi:type="dcterms:W3CDTF">2023-07-11T06:10:33Z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0x01010018E680F69AFCF5478564F22EAAFCB836</vt:lpwstr>
  </property>
  <property fmtid="{D5CDD505-2E9C-101B-9397-08002B2CF9AE}" pid="3" name="MSIP_Label_a59b6cd5-d141-4a33-8bf1-0ca04484304f_Enabled">
    <vt:lpwstr>true</vt:lpwstr>
  </property>
  <property fmtid="{D5CDD505-2E9C-101B-9397-08002B2CF9AE}" pid="4" name="MSIP_Label_a59b6cd5-d141-4a33-8bf1-0ca04484304f_SetDate">
    <vt:lpwstr>2022-05-24T08:55:56Z</vt:lpwstr>
  </property>
  <property fmtid="{D5CDD505-2E9C-101B-9397-08002B2CF9AE}" pid="5" name="MSIP_Label_a59b6cd5-d141-4a33-8bf1-0ca04484304f_Method">
    <vt:lpwstr>Standard</vt:lpwstr>
  </property>
  <property fmtid="{D5CDD505-2E9C-101B-9397-08002B2CF9AE}" pid="6" name="MSIP_Label_a59b6cd5-d141-4a33-8bf1-0ca04484304f_Name">
    <vt:lpwstr>restricted-default</vt:lpwstr>
  </property>
  <property fmtid="{D5CDD505-2E9C-101B-9397-08002B2CF9AE}" pid="7" name="MSIP_Label_a59b6cd5-d141-4a33-8bf1-0ca04484304f_SiteId">
    <vt:lpwstr>38ae3bcd-9579-4fd4-adda-b42e1495d55a</vt:lpwstr>
  </property>
  <property fmtid="{D5CDD505-2E9C-101B-9397-08002B2CF9AE}" pid="8" name="MSIP_Label_a59b6cd5-d141-4a33-8bf1-0ca04484304f_ActionId">
    <vt:lpwstr>2100a1b8-2fc2-45a7-8038-6e5ec1548324</vt:lpwstr>
  </property>
  <property fmtid="{D5CDD505-2E9C-101B-9397-08002B2CF9AE}" pid="9" name="MSIP_Label_a59b6cd5-d141-4a33-8bf1-0ca04484304f_ContentBits">
    <vt:lpwstr>0</vt:lpwstr>
  </property>
  <property fmtid="{D5CDD505-2E9C-101B-9397-08002B2CF9AE}" pid="10" name="Document_Confidentiality">
    <vt:lpwstr>Restricted</vt:lpwstr>
  </property>
</Properties>
</file>